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25"/>
  </p:notesMasterIdLst>
  <p:sldIdLst>
    <p:sldId id="256" r:id="rId2"/>
    <p:sldId id="259" r:id="rId3"/>
    <p:sldId id="257" r:id="rId4"/>
    <p:sldId id="267" r:id="rId5"/>
    <p:sldId id="268" r:id="rId6"/>
    <p:sldId id="269" r:id="rId7"/>
    <p:sldId id="287" r:id="rId8"/>
    <p:sldId id="264" r:id="rId9"/>
    <p:sldId id="288" r:id="rId10"/>
    <p:sldId id="262" r:id="rId11"/>
    <p:sldId id="285" r:id="rId12"/>
    <p:sldId id="274" r:id="rId13"/>
    <p:sldId id="272" r:id="rId14"/>
    <p:sldId id="273" r:id="rId15"/>
    <p:sldId id="276" r:id="rId16"/>
    <p:sldId id="277" r:id="rId17"/>
    <p:sldId id="275" r:id="rId18"/>
    <p:sldId id="286" r:id="rId19"/>
    <p:sldId id="280" r:id="rId20"/>
    <p:sldId id="282" r:id="rId21"/>
    <p:sldId id="283" r:id="rId22"/>
    <p:sldId id="289" r:id="rId23"/>
    <p:sldId id="284" r:id="rId24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E4BE"/>
    <a:srgbClr val="B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4C1A8A3-306A-4EB7-A6B1-4F7E0EB9C5D6}" styleName="Style moyen 3 - Accentuation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10A1B5D5-9B99-4C35-A422-299274C87663}" styleName="Style moyen 1 - Accentuation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406" autoAdjust="0"/>
    <p:restoredTop sz="84519" autoAdjust="0"/>
  </p:normalViewPr>
  <p:slideViewPr>
    <p:cSldViewPr snapToGrid="0">
      <p:cViewPr varScale="1">
        <p:scale>
          <a:sx n="56" d="100"/>
          <a:sy n="56" d="100"/>
        </p:scale>
        <p:origin x="592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g>
</file>

<file path=ppt/media/image10.png>
</file>

<file path=ppt/media/image11.tif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A59258-02BD-4B83-81DF-B91F3914A9D6}" type="datetimeFigureOut">
              <a:rPr lang="fr-FR" smtClean="0"/>
              <a:t>04/03/2021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16A0EA-742E-4CD8-B900-BE8E7C0F185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328471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16A0EA-742E-4CD8-B900-BE8E7C0F185E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888859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16A0EA-742E-4CD8-B900-BE8E7C0F185E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294001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16A0EA-742E-4CD8-B900-BE8E7C0F185E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660023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/>
              <a:t>Choix des hyper paramètres :</a:t>
            </a:r>
          </a:p>
          <a:p>
            <a:pPr marL="0" indent="0">
              <a:buNone/>
            </a:pPr>
            <a:endParaRPr lang="fr-FR" dirty="0"/>
          </a:p>
          <a:p>
            <a:pPr lvl="0"/>
            <a:r>
              <a:rPr lang="fr-FR" sz="1200" dirty="0" err="1"/>
              <a:t>Optimizer</a:t>
            </a:r>
            <a:r>
              <a:rPr lang="fr-FR" sz="1200" dirty="0"/>
              <a:t> : </a:t>
            </a:r>
            <a:r>
              <a:rPr lang="fr-FR" sz="1200" dirty="0" err="1"/>
              <a:t>Nadam</a:t>
            </a:r>
            <a:endParaRPr lang="fr-FR" sz="1200" dirty="0"/>
          </a:p>
          <a:p>
            <a:pPr lvl="0"/>
            <a:endParaRPr lang="fr-FR" sz="1200" dirty="0"/>
          </a:p>
          <a:p>
            <a:pPr lvl="0"/>
            <a:r>
              <a:rPr lang="fr-FR" sz="1200" dirty="0"/>
              <a:t>Batch size:  64 et 128.</a:t>
            </a:r>
          </a:p>
          <a:p>
            <a:pPr lvl="0"/>
            <a:endParaRPr lang="fr-FR" sz="1200" dirty="0"/>
          </a:p>
          <a:p>
            <a:pPr lvl="0"/>
            <a:r>
              <a:rPr lang="fr-FR" sz="1200" dirty="0"/>
              <a:t>Utilisation de la </a:t>
            </a:r>
            <a:r>
              <a:rPr lang="fr-FR" sz="1200" dirty="0" err="1"/>
              <a:t>loss</a:t>
            </a:r>
            <a:r>
              <a:rPr lang="fr-FR" sz="1200" dirty="0"/>
              <a:t> F1 customisée. </a:t>
            </a:r>
          </a:p>
          <a:p>
            <a:pPr lvl="0"/>
            <a:endParaRPr lang="fr-FR" sz="1200" dirty="0"/>
          </a:p>
          <a:p>
            <a:pPr lvl="0"/>
            <a:r>
              <a:rPr lang="fr-FR" sz="1200" dirty="0" err="1"/>
              <a:t>Epochs</a:t>
            </a:r>
            <a:r>
              <a:rPr lang="fr-FR" sz="1200" dirty="0"/>
              <a:t> : 20. 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16A0EA-742E-4CD8-B900-BE8E7C0F185E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104163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16A0EA-742E-4CD8-B900-BE8E7C0F185E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761277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16A0EA-742E-4CD8-B900-BE8E7C0F185E}" type="slidenum">
              <a:rPr lang="fr-FR" smtClean="0"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040742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Tous les articles ont un champs </a:t>
            </a:r>
            <a:r>
              <a:rPr lang="fr-FR" i="1" dirty="0"/>
              <a:t>désignation</a:t>
            </a:r>
            <a:r>
              <a:rPr lang="fr-FR" dirty="0"/>
              <a:t> renseigné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Toutes les images sont exploitables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84 916 observations 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16A0EA-742E-4CD8-B900-BE8E7C0F185E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514560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70000"/>
              </a:lnSpc>
            </a:pPr>
            <a:r>
              <a:rPr lang="fr-FR" sz="1200" dirty="0"/>
              <a:t>Remplacement des lettres avec des accents </a:t>
            </a:r>
            <a:r>
              <a:rPr lang="fr-FR" sz="1200" dirty="0" err="1"/>
              <a:t>encodés</a:t>
            </a:r>
            <a:r>
              <a:rPr lang="fr-FR" sz="1200" dirty="0"/>
              <a:t> en HTML </a:t>
            </a:r>
          </a:p>
          <a:p>
            <a:pPr>
              <a:lnSpc>
                <a:spcPct val="70000"/>
              </a:lnSpc>
            </a:pPr>
            <a:r>
              <a:rPr lang="fr-FR" sz="1200" dirty="0"/>
              <a:t>Suppression des balises HTML </a:t>
            </a:r>
          </a:p>
          <a:p>
            <a:pPr>
              <a:lnSpc>
                <a:spcPct val="70000"/>
              </a:lnSpc>
            </a:pPr>
            <a:r>
              <a:rPr lang="fr-FR" sz="1200" dirty="0"/>
              <a:t>Suppression de la ponctuation </a:t>
            </a:r>
          </a:p>
          <a:p>
            <a:pPr>
              <a:lnSpc>
                <a:spcPct val="70000"/>
              </a:lnSpc>
            </a:pPr>
            <a:r>
              <a:rPr lang="fr-FR" sz="1200" dirty="0"/>
              <a:t>Mots en minuscules </a:t>
            </a:r>
          </a:p>
          <a:p>
            <a:pPr>
              <a:lnSpc>
                <a:spcPct val="70000"/>
              </a:lnSpc>
            </a:pPr>
            <a:r>
              <a:rPr lang="fr-FR" sz="1200" dirty="0"/>
              <a:t>Suppressions des </a:t>
            </a:r>
            <a:r>
              <a:rPr lang="fr-FR" sz="1200" dirty="0" err="1"/>
              <a:t>stopwords</a:t>
            </a:r>
            <a:endParaRPr lang="fr-FR" sz="1200" dirty="0"/>
          </a:p>
          <a:p>
            <a:pPr>
              <a:lnSpc>
                <a:spcPct val="70000"/>
              </a:lnSpc>
            </a:pPr>
            <a:endParaRPr lang="fr-FR" sz="1200" dirty="0"/>
          </a:p>
          <a:p>
            <a:pPr>
              <a:lnSpc>
                <a:spcPct val="70000"/>
              </a:lnSpc>
            </a:pPr>
            <a:r>
              <a:rPr lang="fr-FR" sz="1200" dirty="0" err="1"/>
              <a:t>Tokenizer</a:t>
            </a:r>
            <a:r>
              <a:rPr lang="fr-FR" sz="1200" dirty="0"/>
              <a:t> avec max mots = 46000</a:t>
            </a:r>
          </a:p>
          <a:p>
            <a:pPr>
              <a:lnSpc>
                <a:spcPct val="70000"/>
              </a:lnSpc>
            </a:pPr>
            <a:r>
              <a:rPr lang="fr-FR" sz="1200" dirty="0" err="1"/>
              <a:t>Padding</a:t>
            </a:r>
            <a:r>
              <a:rPr lang="fr-FR" sz="1200" dirty="0"/>
              <a:t> des </a:t>
            </a:r>
            <a:r>
              <a:rPr lang="fr-FR" sz="1200" i="1" dirty="0"/>
              <a:t>désignations</a:t>
            </a:r>
            <a:r>
              <a:rPr lang="fr-FR" sz="1200" dirty="0"/>
              <a:t> à 17   car 96% jeux données contient moins que 17 mots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16A0EA-742E-4CD8-B900-BE8E7C0F185E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301425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16A0EA-742E-4CD8-B900-BE8E7C0F185E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959826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16A0EA-742E-4CD8-B900-BE8E7C0F185E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546410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16A0EA-742E-4CD8-B900-BE8E7C0F185E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490054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Travail avec la colonne désignation 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16A0EA-742E-4CD8-B900-BE8E7C0F185E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329161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16A0EA-742E-4CD8-B900-BE8E7C0F185E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403106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16A0EA-742E-4CD8-B900-BE8E7C0F185E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078421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4362558-26BA-CA46-A45B-223EDA520B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4747851-D183-174B-B14B-9158A4BCBE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5ACBD3C-3C99-6945-97D7-5CBEC8FF5D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8EB5B-CB20-8F4E-ADCA-26A7F1ED4F68}" type="datetime1">
              <a:rPr lang="fr-FR" smtClean="0"/>
              <a:t>04/03/2021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E40AE33-1FC4-0942-B185-2C3689861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C224D42-9727-9146-BB61-8A54D0050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C184D-A9C8-403A-B567-FA71142BB74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599833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326F553-7CA6-324C-A780-B86AFB0AB2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FCB11423-B5B4-6B48-8A4E-298D3C3022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686BAF3-3986-6F45-A6F7-D15CC2450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22981-7198-E742-B996-57338C4514D0}" type="datetime1">
              <a:rPr lang="fr-FR" smtClean="0"/>
              <a:t>04/03/2021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512CF04-8A1A-DB47-B0DB-D779074C52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B593334-29DA-9C4E-9A00-FA24A18D2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C184D-A9C8-403A-B567-FA71142BB74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522997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56B23470-2F9B-0E43-BDA3-A9F337039D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C06C04F8-8501-CE47-A750-3CD92C97D9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34DE95E-A3C4-184E-950B-1E5424B83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8B07D-6CB3-C843-9C3A-17DBBDD3178C}" type="datetime1">
              <a:rPr lang="fr-FR" smtClean="0"/>
              <a:t>04/03/2021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9620B70-12A0-BC46-A53C-925F03E096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47C4314-CE1B-BC4D-A4DA-916CCDCD3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C184D-A9C8-403A-B567-FA71142BB74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48563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3932CFF-CC27-3E44-8204-165341CED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FAD75AB-A817-7B45-B244-456FC043B0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C9299CD-4318-A746-9FCA-B0CED4B0A1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45A6F-3E6A-D344-9B5E-4FBCD76F3BBB}" type="datetime1">
              <a:rPr lang="fr-FR" smtClean="0"/>
              <a:t>04/03/2021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225408A-C76C-3B4A-856A-C92423BB9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02C74B8-5D21-134F-955B-D55127B93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C184D-A9C8-403A-B567-FA71142BB74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132101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267B88B-8E74-A147-92E2-04B6435D9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43AA4F9-43E6-E841-97A4-517C60CD62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A48B803-4C06-9D49-9712-2AB9D38AA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1003F-4297-0F41-8D05-1C4C50BAFCA3}" type="datetime1">
              <a:rPr lang="fr-FR" smtClean="0"/>
              <a:t>04/03/2021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BED4F0A-2F6A-F649-A307-2E9D1606C7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5576FC9-244A-4A46-973F-17273B0F33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C184D-A9C8-403A-B567-FA71142BB74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82937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2D8A227-C4BD-EC44-AD5E-310B746ACF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7F3F779-498C-FA4E-B0CA-4C8D368D74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92F4BF3-7F9C-0547-BC54-05C6D1DFB6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33B34D5-C387-A544-A61A-5E8CBCB80B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6400B-4750-C945-931C-E190B66C1DA0}" type="datetime1">
              <a:rPr lang="fr-FR" smtClean="0"/>
              <a:t>04/03/2021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3A554B7-4D08-8042-9754-F54DA52227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DBC946D-EA4D-EC45-B02E-8FB0E19F2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C184D-A9C8-403A-B567-FA71142BB74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55028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DD630E6-69F9-124E-A1A7-626DF97FD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7B5E6B5-7AE4-B44E-ABA1-CE6FBB9972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56DC5A2-6556-B540-BE79-6E9A2CE111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30E0780-07AC-3B4A-BA07-E3D8D9841B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9C7DABC9-1437-C047-AABA-4131D9920B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D547D4F4-9411-C143-B8C3-A8B1C1762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49935-2EBA-7D45-B055-FD9E889037CD}" type="datetime1">
              <a:rPr lang="fr-FR" smtClean="0"/>
              <a:t>04/03/2021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C61BEE8A-DC15-5F42-91F8-2A585F01F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574CE4E5-387F-5149-8C96-383FD6D1E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C184D-A9C8-403A-B567-FA71142BB74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841119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DBAD132-9096-724F-A136-9BA74F65F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57F7BEE-E1B6-8643-951B-B13E4EA00A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8A2F5-F3DF-104B-9F04-01A3AFA23852}" type="datetime1">
              <a:rPr lang="fr-FR" smtClean="0"/>
              <a:t>04/03/2021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8FB6F93-2FD0-1741-878D-076ADAF7F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E5D28CB-0EC8-C547-845A-379446C38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C184D-A9C8-403A-B567-FA71142BB74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59954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8F0F6C37-BF1A-9C40-BB08-08CCCF1508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032F7D-1C90-3943-860D-76DFAB8BC254}" type="datetime1">
              <a:rPr lang="fr-FR" smtClean="0"/>
              <a:t>04/03/2021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DD190B5F-7592-9949-A2D2-22D1C7525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A2A5EBB-DEF5-DD46-B807-FE944761B5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C184D-A9C8-403A-B567-FA71142BB74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160213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D64E87D-2B1C-0C4D-B990-ECE9D6DBF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B565B69-FFB3-8341-9320-4D6A2804D5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A9E1164A-D74D-1542-A201-5FC2BEF7A6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69C1765-F286-B544-9189-1DAF0EAB1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3CADB7-555E-394C-9A92-840D488DBD8F}" type="datetime1">
              <a:rPr lang="fr-FR" smtClean="0"/>
              <a:t>04/03/2021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3BF0F6A-87F4-584A-A029-B8BFA291EB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B96BF3B-DFE3-4542-9A04-64B6DA585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C184D-A9C8-403A-B567-FA71142BB74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756305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D9BD8EB-55BC-244E-9F07-2B6632C190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CB5D4FE8-C9DB-D140-A15D-E4BF0EC562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B8F1420E-667D-BE4C-952D-D3DA7AA1DA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2A924F7-4E20-1648-8476-109677CB5F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B1F81-DD5F-2E4C-8E65-1CDEB6A4ADC0}" type="datetime1">
              <a:rPr lang="fr-FR" smtClean="0"/>
              <a:t>04/03/2021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D2FFCEE-E1CC-F04A-A87A-36CFB9037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54CA899-8ECE-CA4B-9EC6-6C9FD0C42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C184D-A9C8-403A-B567-FA71142BB74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115088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B90A0FD7-0F96-1C4C-A407-AD18DEC50F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39668B4-639A-D34D-9F51-25EAF8D71E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4420D07-C5E8-3743-947E-848A7316E2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517E8E-B874-E846-BF8A-3B6B6AF9EDBA}" type="datetime1">
              <a:rPr lang="fr-FR" smtClean="0"/>
              <a:t>04/03/2021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4FFD353-8B7B-2F4C-B768-15B0460B4B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FC18F5C-784A-D741-8B3B-08085887A0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7C184D-A9C8-403A-B567-FA71142BB74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1575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pour une image  7">
            <a:extLst>
              <a:ext uri="{FF2B5EF4-FFF2-40B4-BE49-F238E27FC236}">
                <a16:creationId xmlns:a16="http://schemas.microsoft.com/office/drawing/2014/main" id="{B3340FFF-0D2C-4CF9-BF65-2DF46AD75E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308" t="119" r="22415" b="37353"/>
          <a:stretch/>
        </p:blipFill>
        <p:spPr>
          <a:xfrm rot="5400000">
            <a:off x="-887378" y="896902"/>
            <a:ext cx="6842053" cy="5067300"/>
          </a:xfrm>
          <a:prstGeom prst="rect">
            <a:avLst/>
          </a:prstGeom>
        </p:spPr>
      </p:pic>
      <p:pic>
        <p:nvPicPr>
          <p:cNvPr id="5" name="Image 4" descr="POWER PITCH : DATASCIENTEST: Présentation DataScientest - Big Data &amp; AI  World Paris - Bienvenue à Big Data &amp; AI World Paris">
            <a:extLst>
              <a:ext uri="{FF2B5EF4-FFF2-40B4-BE49-F238E27FC236}">
                <a16:creationId xmlns:a16="http://schemas.microsoft.com/office/drawing/2014/main" id="{F20D3A7D-107D-4E00-8ED5-191A51890544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3231" y="464184"/>
            <a:ext cx="2180908" cy="1059816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Image 5" descr="Une image contenant texte, signe&#10;&#10;Description générée automatiquement">
            <a:extLst>
              <a:ext uri="{FF2B5EF4-FFF2-40B4-BE49-F238E27FC236}">
                <a16:creationId xmlns:a16="http://schemas.microsoft.com/office/drawing/2014/main" id="{287FBBBF-A07F-4EA9-895A-9DA75C27EA1E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6181" y="596264"/>
            <a:ext cx="2595879" cy="812164"/>
          </a:xfrm>
          <a:prstGeom prst="rect">
            <a:avLst/>
          </a:prstGeom>
        </p:spPr>
      </p:pic>
      <p:grpSp>
        <p:nvGrpSpPr>
          <p:cNvPr id="12" name="Groupe 11">
            <a:extLst>
              <a:ext uri="{FF2B5EF4-FFF2-40B4-BE49-F238E27FC236}">
                <a16:creationId xmlns:a16="http://schemas.microsoft.com/office/drawing/2014/main" id="{E5FFF626-FA4D-4FEE-A30C-6B488C89D24B}"/>
              </a:ext>
            </a:extLst>
          </p:cNvPr>
          <p:cNvGrpSpPr/>
          <p:nvPr/>
        </p:nvGrpSpPr>
        <p:grpSpPr>
          <a:xfrm>
            <a:off x="6732518" y="2171997"/>
            <a:ext cx="4435590" cy="2151429"/>
            <a:chOff x="0" y="0"/>
            <a:chExt cx="2720340" cy="2087880"/>
          </a:xfrm>
        </p:grpSpPr>
        <p:sp>
          <p:nvSpPr>
            <p:cNvPr id="14" name="Zone de texte 2">
              <a:extLst>
                <a:ext uri="{FF2B5EF4-FFF2-40B4-BE49-F238E27FC236}">
                  <a16:creationId xmlns:a16="http://schemas.microsoft.com/office/drawing/2014/main" id="{08352856-7834-4A89-BA74-8D08D88E734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0" y="0"/>
              <a:ext cx="2720340" cy="208788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>
                <a:spcBef>
                  <a:spcPts val="1200"/>
                </a:spcBef>
                <a:spcAft>
                  <a:spcPts val="1200"/>
                </a:spcAft>
              </a:pPr>
              <a:r>
                <a:rPr lang="fr-FR" sz="3200" b="1" dirty="0">
                  <a:solidFill>
                    <a:srgbClr val="192744"/>
                  </a:solidFill>
                  <a:latin typeface="Arial Black" panose="020B0A04020102020204" pitchFamily="34" charset="0"/>
                  <a:ea typeface="Times New Roman" panose="02020603050405020304" pitchFamily="18" charset="0"/>
                  <a:cs typeface="Arial" panose="020B0604020202020204" pitchFamily="34" charset="0"/>
                </a:rPr>
                <a:t>Présentation du projet </a:t>
              </a:r>
              <a:r>
                <a:rPr lang="fr-FR" sz="3200" b="1" dirty="0" err="1">
                  <a:solidFill>
                    <a:srgbClr val="192744"/>
                  </a:solidFill>
                  <a:latin typeface="Arial Black" panose="020B0A04020102020204" pitchFamily="34" charset="0"/>
                  <a:ea typeface="Times New Roman" panose="02020603050405020304" pitchFamily="18" charset="0"/>
                  <a:cs typeface="Arial" panose="020B0604020202020204" pitchFamily="34" charset="0"/>
                </a:rPr>
                <a:t>eShopPye</a:t>
              </a:r>
              <a:endParaRPr lang="fr-FR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grpSp>
          <p:nvGrpSpPr>
            <p:cNvPr id="16" name="Groupe 15">
              <a:extLst>
                <a:ext uri="{FF2B5EF4-FFF2-40B4-BE49-F238E27FC236}">
                  <a16:creationId xmlns:a16="http://schemas.microsoft.com/office/drawing/2014/main" id="{AF525B19-3A93-4DA1-933A-1989D6D2D967}"/>
                </a:ext>
              </a:extLst>
            </p:cNvPr>
            <p:cNvGrpSpPr/>
            <p:nvPr/>
          </p:nvGrpSpPr>
          <p:grpSpPr>
            <a:xfrm>
              <a:off x="89963" y="1040907"/>
              <a:ext cx="2247901" cy="99060"/>
              <a:chOff x="-16717" y="-559293"/>
              <a:chExt cx="2247901" cy="99060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23B3A1F1-19D1-461B-B818-CCCAFB489D1A}"/>
                  </a:ext>
                </a:extLst>
              </p:cNvPr>
              <p:cNvSpPr/>
              <p:nvPr/>
            </p:nvSpPr>
            <p:spPr>
              <a:xfrm>
                <a:off x="-16717" y="-559293"/>
                <a:ext cx="1127760" cy="99060"/>
              </a:xfrm>
              <a:prstGeom prst="rect">
                <a:avLst/>
              </a:prstGeom>
              <a:solidFill>
                <a:srgbClr val="C00000"/>
              </a:solidFill>
              <a:ln>
                <a:solidFill>
                  <a:srgbClr val="B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5447526C-899F-43EB-A67A-3A988037BA39}"/>
                  </a:ext>
                </a:extLst>
              </p:cNvPr>
              <p:cNvSpPr/>
              <p:nvPr/>
            </p:nvSpPr>
            <p:spPr>
              <a:xfrm>
                <a:off x="1103424" y="-559293"/>
                <a:ext cx="1127760" cy="99060"/>
              </a:xfrm>
              <a:prstGeom prst="rect">
                <a:avLst/>
              </a:prstGeom>
              <a:solidFill>
                <a:srgbClr val="40E4BE"/>
              </a:solidFill>
              <a:ln>
                <a:solidFill>
                  <a:srgbClr val="40E4B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</p:grpSp>
      </p:grpSp>
      <p:sp>
        <p:nvSpPr>
          <p:cNvPr id="20" name="Zone de texte 2">
            <a:extLst>
              <a:ext uri="{FF2B5EF4-FFF2-40B4-BE49-F238E27FC236}">
                <a16:creationId xmlns:a16="http://schemas.microsoft.com/office/drawing/2014/main" id="{3732C880-3BD1-4EBB-B5A7-1377939DD8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27315" y="3877372"/>
            <a:ext cx="2303780" cy="1301318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2000" b="1" dirty="0">
                <a:solidFill>
                  <a:srgbClr val="192744"/>
                </a:solidFill>
                <a:effectLst/>
                <a:latin typeface="Arial Black" panose="020B0A040201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Equipe :</a:t>
            </a:r>
            <a:endParaRPr lang="fr-FR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1600" dirty="0">
                <a:solidFill>
                  <a:srgbClr val="192744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Nada STAOUITE</a:t>
            </a:r>
            <a:br>
              <a:rPr lang="fr-FR" sz="1600" dirty="0">
                <a:solidFill>
                  <a:srgbClr val="192744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1600" dirty="0">
                <a:solidFill>
                  <a:srgbClr val="192744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Bastien PIQUEREAU</a:t>
            </a:r>
            <a:br>
              <a:rPr lang="fr-FR" sz="1600" dirty="0">
                <a:solidFill>
                  <a:srgbClr val="192744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1600" dirty="0">
                <a:solidFill>
                  <a:srgbClr val="192744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Lucas GANDY</a:t>
            </a:r>
            <a:endParaRPr lang="fr-FR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1" name="Zone de texte 2">
            <a:extLst>
              <a:ext uri="{FF2B5EF4-FFF2-40B4-BE49-F238E27FC236}">
                <a16:creationId xmlns:a16="http://schemas.microsoft.com/office/drawing/2014/main" id="{06389187-E429-469C-93AB-BF18797075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98627" y="5767513"/>
            <a:ext cx="2375183" cy="607602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1800" b="1" dirty="0">
                <a:solidFill>
                  <a:srgbClr val="192744"/>
                </a:solidFill>
                <a:effectLst/>
                <a:latin typeface="Arial Black" panose="020B0A040201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Promotion :</a:t>
            </a:r>
            <a:br>
              <a:rPr lang="fr-FR" sz="1000" dirty="0">
                <a:solidFill>
                  <a:srgbClr val="19274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1400" dirty="0" err="1">
                <a:solidFill>
                  <a:srgbClr val="192744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Bootcamp</a:t>
            </a:r>
            <a:r>
              <a:rPr lang="fr-FR" sz="1400" dirty="0">
                <a:solidFill>
                  <a:srgbClr val="192744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Décembre 2020</a:t>
            </a:r>
            <a:endParaRPr lang="fr-FR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2" name="Zone de texte 2">
            <a:extLst>
              <a:ext uri="{FF2B5EF4-FFF2-40B4-BE49-F238E27FC236}">
                <a16:creationId xmlns:a16="http://schemas.microsoft.com/office/drawing/2014/main" id="{D1C039C0-9BA2-45D2-BA0F-BFB5E80F68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869531" y="4085917"/>
            <a:ext cx="2303780" cy="942340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2000" b="1" dirty="0">
                <a:solidFill>
                  <a:srgbClr val="192744"/>
                </a:solidFill>
                <a:effectLst/>
                <a:latin typeface="Arial Black" panose="020B0A040201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Mentor :</a:t>
            </a:r>
            <a:endParaRPr lang="fr-FR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1600" dirty="0">
                <a:solidFill>
                  <a:srgbClr val="192744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Chloé GUIGA</a:t>
            </a:r>
            <a:endParaRPr lang="fr-FR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6D292DFE-01D9-8041-92C5-C635F23C1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C184D-A9C8-403A-B567-FA71142BB74B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875561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D913D874-DD36-CE43-B157-697DF89F0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C184D-A9C8-403A-B567-FA71142BB74B}" type="slidenum">
              <a:rPr lang="fr-FR" smtClean="0"/>
              <a:t>10</a:t>
            </a:fld>
            <a:endParaRPr lang="fr-FR"/>
          </a:p>
        </p:txBody>
      </p:sp>
      <p:pic>
        <p:nvPicPr>
          <p:cNvPr id="11" name="Content Placeholder 10" descr="Diagram&#10;&#10;Description automatically generated">
            <a:extLst>
              <a:ext uri="{FF2B5EF4-FFF2-40B4-BE49-F238E27FC236}">
                <a16:creationId xmlns:a16="http://schemas.microsoft.com/office/drawing/2014/main" id="{FB7EB6CE-310F-46DA-AFD6-93C2FB405C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7836" y="932800"/>
            <a:ext cx="8263364" cy="524966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42C7F84-515D-4A9F-B608-F2566ABF7E41}"/>
              </a:ext>
            </a:extLst>
          </p:cNvPr>
          <p:cNvSpPr txBox="1"/>
          <p:nvPr/>
        </p:nvSpPr>
        <p:spPr>
          <a:xfrm>
            <a:off x="6438900" y="1409700"/>
            <a:ext cx="27268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dirty="0"/>
              <a:t>Modèle VGG16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F0ECD56-F662-1D45-9DD4-B215350C0EA5}"/>
              </a:ext>
            </a:extLst>
          </p:cNvPr>
          <p:cNvSpPr/>
          <p:nvPr/>
        </p:nvSpPr>
        <p:spPr>
          <a:xfrm>
            <a:off x="0" y="0"/>
            <a:ext cx="656948" cy="6858000"/>
          </a:xfrm>
          <a:prstGeom prst="rect">
            <a:avLst/>
          </a:prstGeom>
          <a:solidFill>
            <a:srgbClr val="40E4BE"/>
          </a:solidFill>
          <a:ln>
            <a:solidFill>
              <a:srgbClr val="40E4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B52C5395-A4C2-8948-9608-BC898BBEA9C8}"/>
              </a:ext>
            </a:extLst>
          </p:cNvPr>
          <p:cNvSpPr txBox="1">
            <a:spLocks/>
          </p:cNvSpPr>
          <p:nvPr/>
        </p:nvSpPr>
        <p:spPr>
          <a:xfrm>
            <a:off x="918404" y="151125"/>
            <a:ext cx="10206744" cy="6256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accent1"/>
                </a:solidFill>
              </a:rPr>
              <a:t>4. Modèles et performances</a:t>
            </a:r>
          </a:p>
        </p:txBody>
      </p:sp>
      <p:sp>
        <p:nvSpPr>
          <p:cNvPr id="13" name="Titre 1">
            <a:extLst>
              <a:ext uri="{FF2B5EF4-FFF2-40B4-BE49-F238E27FC236}">
                <a16:creationId xmlns:a16="http://schemas.microsoft.com/office/drawing/2014/main" id="{662C7A2D-0E2C-2A44-A037-3B1D3A34BAE3}"/>
              </a:ext>
            </a:extLst>
          </p:cNvPr>
          <p:cNvSpPr txBox="1">
            <a:spLocks/>
          </p:cNvSpPr>
          <p:nvPr/>
        </p:nvSpPr>
        <p:spPr>
          <a:xfrm>
            <a:off x="918404" y="675533"/>
            <a:ext cx="10206744" cy="6256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200" dirty="0">
                <a:solidFill>
                  <a:schemeClr val="accent1"/>
                </a:solidFill>
              </a:rPr>
              <a:t>a. Images</a:t>
            </a:r>
          </a:p>
        </p:txBody>
      </p:sp>
    </p:spTree>
    <p:extLst>
      <p:ext uri="{BB962C8B-B14F-4D97-AF65-F5344CB8AC3E}">
        <p14:creationId xmlns:p14="http://schemas.microsoft.com/office/powerpoint/2010/main" val="13776113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B1748294-AE3B-C047-BD9D-7F070D372F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C184D-A9C8-403A-B567-FA71142BB74B}" type="slidenum">
              <a:rPr lang="fr-FR" smtClean="0"/>
              <a:t>11</a:t>
            </a:fld>
            <a:endParaRPr lang="fr-FR"/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10CD9FBE-27F6-6647-A845-B4EA706A097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1540182F-5059-4A43-A744-FAE5EE58A6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2883" y="988374"/>
            <a:ext cx="6149575" cy="535700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706677B1-D032-1F44-93BA-AA372C056773}"/>
              </a:ext>
            </a:extLst>
          </p:cNvPr>
          <p:cNvSpPr/>
          <p:nvPr/>
        </p:nvSpPr>
        <p:spPr>
          <a:xfrm>
            <a:off x="0" y="0"/>
            <a:ext cx="656948" cy="6858000"/>
          </a:xfrm>
          <a:prstGeom prst="rect">
            <a:avLst/>
          </a:prstGeom>
          <a:solidFill>
            <a:srgbClr val="BF0000"/>
          </a:solidFill>
          <a:ln>
            <a:solidFill>
              <a:srgbClr val="40E4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B7A59694-36FE-0D4A-8349-B0426C6A00B8}"/>
              </a:ext>
            </a:extLst>
          </p:cNvPr>
          <p:cNvSpPr txBox="1">
            <a:spLocks/>
          </p:cNvSpPr>
          <p:nvPr/>
        </p:nvSpPr>
        <p:spPr>
          <a:xfrm>
            <a:off x="918404" y="151125"/>
            <a:ext cx="10206744" cy="6256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accent1"/>
                </a:solidFill>
              </a:rPr>
              <a:t>4. Modèles et performances</a:t>
            </a: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784D80F1-F35D-1D46-8EE3-5365306F4C84}"/>
              </a:ext>
            </a:extLst>
          </p:cNvPr>
          <p:cNvSpPr txBox="1">
            <a:spLocks/>
          </p:cNvSpPr>
          <p:nvPr/>
        </p:nvSpPr>
        <p:spPr>
          <a:xfrm>
            <a:off x="918404" y="675533"/>
            <a:ext cx="10206744" cy="6256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200" dirty="0">
                <a:solidFill>
                  <a:schemeClr val="accent1"/>
                </a:solidFill>
              </a:rPr>
              <a:t>a. Images</a:t>
            </a:r>
          </a:p>
        </p:txBody>
      </p:sp>
    </p:spTree>
    <p:extLst>
      <p:ext uri="{BB962C8B-B14F-4D97-AF65-F5344CB8AC3E}">
        <p14:creationId xmlns:p14="http://schemas.microsoft.com/office/powerpoint/2010/main" val="15490493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60">
            <a:extLst>
              <a:ext uri="{FF2B5EF4-FFF2-40B4-BE49-F238E27FC236}">
                <a16:creationId xmlns:a16="http://schemas.microsoft.com/office/drawing/2014/main" id="{4015EB7A-92BB-0A42-BFC0-7B1FA2EB5133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9470" y="914400"/>
            <a:ext cx="7461799" cy="3158618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59">
            <a:extLst>
              <a:ext uri="{FF2B5EF4-FFF2-40B4-BE49-F238E27FC236}">
                <a16:creationId xmlns:a16="http://schemas.microsoft.com/office/drawing/2014/main" id="{9A1B1D93-9A24-064D-83A0-718525ECD1B3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9470" y="3823855"/>
            <a:ext cx="7461799" cy="289762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5228D4C4-C38F-7349-884C-EE015E96E29A}"/>
              </a:ext>
            </a:extLst>
          </p:cNvPr>
          <p:cNvSpPr txBox="1"/>
          <p:nvPr/>
        </p:nvSpPr>
        <p:spPr>
          <a:xfrm>
            <a:off x="1403131" y="2011307"/>
            <a:ext cx="27799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u="sng" dirty="0"/>
              <a:t>Premier essai:</a:t>
            </a:r>
          </a:p>
          <a:p>
            <a:endParaRPr lang="fr-FR" sz="2000" dirty="0"/>
          </a:p>
          <a:p>
            <a:r>
              <a:rPr lang="fr-FR" sz="2000" dirty="0"/>
              <a:t>Batch = 64</a:t>
            </a:r>
          </a:p>
          <a:p>
            <a:r>
              <a:rPr lang="fr-FR" sz="2000" dirty="0"/>
              <a:t>LR = 0,01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914C4420-A95D-AB47-9469-3463871D4036}"/>
              </a:ext>
            </a:extLst>
          </p:cNvPr>
          <p:cNvSpPr txBox="1"/>
          <p:nvPr/>
        </p:nvSpPr>
        <p:spPr>
          <a:xfrm>
            <a:off x="1403131" y="4466898"/>
            <a:ext cx="27799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u="sng" dirty="0"/>
              <a:t>Deuxième essai:</a:t>
            </a:r>
          </a:p>
          <a:p>
            <a:endParaRPr lang="fr-FR" sz="2000" dirty="0"/>
          </a:p>
          <a:p>
            <a:r>
              <a:rPr lang="fr-FR" sz="2000" dirty="0"/>
              <a:t>Batch = 32</a:t>
            </a:r>
          </a:p>
          <a:p>
            <a:r>
              <a:rPr lang="fr-FR" sz="2000" dirty="0"/>
              <a:t>LR = 0,01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335AE781-DCE8-D245-A935-651A86CCA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C184D-A9C8-403A-B567-FA71142BB74B}" type="slidenum">
              <a:rPr lang="fr-FR" smtClean="0"/>
              <a:t>12</a:t>
            </a:fld>
            <a:endParaRPr lang="fr-FR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B4DB9B5-0D3A-2B47-93DF-D69FD72F7354}"/>
              </a:ext>
            </a:extLst>
          </p:cNvPr>
          <p:cNvSpPr/>
          <p:nvPr/>
        </p:nvSpPr>
        <p:spPr>
          <a:xfrm>
            <a:off x="0" y="13855"/>
            <a:ext cx="656948" cy="6858000"/>
          </a:xfrm>
          <a:prstGeom prst="rect">
            <a:avLst/>
          </a:prstGeom>
          <a:solidFill>
            <a:srgbClr val="40E4BE"/>
          </a:solidFill>
          <a:ln>
            <a:solidFill>
              <a:srgbClr val="40E4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6DE467EB-51F7-DF4F-8686-0EC2A1944C72}"/>
              </a:ext>
            </a:extLst>
          </p:cNvPr>
          <p:cNvSpPr txBox="1">
            <a:spLocks/>
          </p:cNvSpPr>
          <p:nvPr/>
        </p:nvSpPr>
        <p:spPr>
          <a:xfrm>
            <a:off x="918404" y="151125"/>
            <a:ext cx="10206744" cy="6256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accent1"/>
                </a:solidFill>
              </a:rPr>
              <a:t>4. Modèles et performances</a:t>
            </a:r>
          </a:p>
        </p:txBody>
      </p:sp>
      <p:sp>
        <p:nvSpPr>
          <p:cNvPr id="17" name="Titre 1">
            <a:extLst>
              <a:ext uri="{FF2B5EF4-FFF2-40B4-BE49-F238E27FC236}">
                <a16:creationId xmlns:a16="http://schemas.microsoft.com/office/drawing/2014/main" id="{8AA9243F-9202-CA47-8CFA-E8F75001851B}"/>
              </a:ext>
            </a:extLst>
          </p:cNvPr>
          <p:cNvSpPr txBox="1">
            <a:spLocks/>
          </p:cNvSpPr>
          <p:nvPr/>
        </p:nvSpPr>
        <p:spPr>
          <a:xfrm>
            <a:off x="918404" y="675533"/>
            <a:ext cx="10206744" cy="6256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200" dirty="0">
                <a:solidFill>
                  <a:schemeClr val="accent1"/>
                </a:solidFill>
              </a:rPr>
              <a:t>a. Images</a:t>
            </a:r>
          </a:p>
        </p:txBody>
      </p:sp>
    </p:spTree>
    <p:extLst>
      <p:ext uri="{BB962C8B-B14F-4D97-AF65-F5344CB8AC3E}">
        <p14:creationId xmlns:p14="http://schemas.microsoft.com/office/powerpoint/2010/main" val="11603960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C720ED6-721C-7B41-B63F-5BC62DC40A87}"/>
              </a:ext>
            </a:extLst>
          </p:cNvPr>
          <p:cNvSpPr/>
          <p:nvPr/>
        </p:nvSpPr>
        <p:spPr>
          <a:xfrm>
            <a:off x="6219745" y="921252"/>
            <a:ext cx="2516114" cy="5329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</a:pPr>
            <a:r>
              <a:rPr lang="fr-FR" sz="2800" dirty="0"/>
              <a:t>Modèles testés: 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EFE82F44-2071-684B-804B-1A98FEB59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C184D-A9C8-403A-B567-FA71142BB74B}" type="slidenum">
              <a:rPr lang="fr-FR" smtClean="0"/>
              <a:t>13</a:t>
            </a:fld>
            <a:endParaRPr lang="fr-FR"/>
          </a:p>
        </p:txBody>
      </p:sp>
      <p:pic>
        <p:nvPicPr>
          <p:cNvPr id="5122" name="Picture 2" descr="1D Convolution block">
            <a:extLst>
              <a:ext uri="{FF2B5EF4-FFF2-40B4-BE49-F238E27FC236}">
                <a16:creationId xmlns:a16="http://schemas.microsoft.com/office/drawing/2014/main" id="{2DA3DFAE-0D57-4303-A7A7-D35069517F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9128" y="1671366"/>
            <a:ext cx="3357349" cy="862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RNN, LSTM &amp; GRU">
            <a:extLst>
              <a:ext uri="{FF2B5EF4-FFF2-40B4-BE49-F238E27FC236}">
                <a16:creationId xmlns:a16="http://schemas.microsoft.com/office/drawing/2014/main" id="{39E061DB-7EA4-4B4F-8555-7258122CBA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9325" y="2803764"/>
            <a:ext cx="6475823" cy="1947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CE55A9E8-5A77-4E1E-B88B-00D12A0311A9}"/>
              </a:ext>
            </a:extLst>
          </p:cNvPr>
          <p:cNvSpPr txBox="1"/>
          <p:nvPr/>
        </p:nvSpPr>
        <p:spPr>
          <a:xfrm>
            <a:off x="974461" y="1917953"/>
            <a:ext cx="33573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Convolution 1 dimension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7CB0BBCA-AF5E-4A91-968B-FEDA23CBA66F}"/>
              </a:ext>
            </a:extLst>
          </p:cNvPr>
          <p:cNvSpPr txBox="1"/>
          <p:nvPr/>
        </p:nvSpPr>
        <p:spPr>
          <a:xfrm>
            <a:off x="974462" y="3562872"/>
            <a:ext cx="33573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 err="1"/>
              <a:t>RNNs</a:t>
            </a:r>
            <a:r>
              <a:rPr lang="fr-FR" sz="2400" dirty="0"/>
              <a:t> unidirectionnels 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F5BEAE14-F72A-4804-9A12-841A6AC76095}"/>
              </a:ext>
            </a:extLst>
          </p:cNvPr>
          <p:cNvSpPr txBox="1"/>
          <p:nvPr/>
        </p:nvSpPr>
        <p:spPr>
          <a:xfrm>
            <a:off x="974460" y="5615369"/>
            <a:ext cx="33573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 err="1"/>
              <a:t>RNNs</a:t>
            </a:r>
            <a:r>
              <a:rPr lang="fr-FR" sz="2400" dirty="0"/>
              <a:t> Bidirectionnels</a:t>
            </a:r>
          </a:p>
        </p:txBody>
      </p:sp>
      <p:pic>
        <p:nvPicPr>
          <p:cNvPr id="5126" name="Picture 6" descr="Image for post">
            <a:extLst>
              <a:ext uri="{FF2B5EF4-FFF2-40B4-BE49-F238E27FC236}">
                <a16:creationId xmlns:a16="http://schemas.microsoft.com/office/drawing/2014/main" id="{23C31F68-847C-4500-A80F-B15306E55F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3684" y="4853802"/>
            <a:ext cx="4768238" cy="1685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F5E0AC75-236E-4442-AF02-DB6CF462527F}"/>
              </a:ext>
            </a:extLst>
          </p:cNvPr>
          <p:cNvSpPr/>
          <p:nvPr/>
        </p:nvSpPr>
        <p:spPr>
          <a:xfrm>
            <a:off x="0" y="0"/>
            <a:ext cx="656948" cy="6858000"/>
          </a:xfrm>
          <a:prstGeom prst="rect">
            <a:avLst/>
          </a:prstGeom>
          <a:solidFill>
            <a:srgbClr val="BF0000"/>
          </a:solidFill>
          <a:ln>
            <a:solidFill>
              <a:srgbClr val="B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4" name="Titre 1">
            <a:extLst>
              <a:ext uri="{FF2B5EF4-FFF2-40B4-BE49-F238E27FC236}">
                <a16:creationId xmlns:a16="http://schemas.microsoft.com/office/drawing/2014/main" id="{D97901FA-4A72-B145-A339-19FA31A54080}"/>
              </a:ext>
            </a:extLst>
          </p:cNvPr>
          <p:cNvSpPr txBox="1">
            <a:spLocks/>
          </p:cNvSpPr>
          <p:nvPr/>
        </p:nvSpPr>
        <p:spPr>
          <a:xfrm>
            <a:off x="918404" y="151125"/>
            <a:ext cx="10206744" cy="6256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accent1"/>
                </a:solidFill>
              </a:rPr>
              <a:t>4. Modèles et performances</a:t>
            </a: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BEE940E2-CB00-464D-B2FC-37C11DE0B722}"/>
              </a:ext>
            </a:extLst>
          </p:cNvPr>
          <p:cNvSpPr txBox="1">
            <a:spLocks/>
          </p:cNvSpPr>
          <p:nvPr/>
        </p:nvSpPr>
        <p:spPr>
          <a:xfrm>
            <a:off x="918404" y="675533"/>
            <a:ext cx="10206744" cy="6256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200" dirty="0">
                <a:solidFill>
                  <a:schemeClr val="accent1"/>
                </a:solidFill>
              </a:rPr>
              <a:t>b. Textes</a:t>
            </a:r>
          </a:p>
        </p:txBody>
      </p:sp>
    </p:spTree>
    <p:extLst>
      <p:ext uri="{BB962C8B-B14F-4D97-AF65-F5344CB8AC3E}">
        <p14:creationId xmlns:p14="http://schemas.microsoft.com/office/powerpoint/2010/main" val="26470723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du contenu 2">
            <a:extLst>
              <a:ext uri="{FF2B5EF4-FFF2-40B4-BE49-F238E27FC236}">
                <a16:creationId xmlns:a16="http://schemas.microsoft.com/office/drawing/2014/main" id="{E3590DCA-B8DB-FE49-893E-742DCF5C03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8404" y="1846983"/>
            <a:ext cx="10515600" cy="450936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fr-FR" sz="3800" dirty="0"/>
          </a:p>
          <a:p>
            <a:pPr lvl="0"/>
            <a:r>
              <a:rPr lang="fr-FR" sz="2200" dirty="0"/>
              <a:t>Batch size : 64, 128</a:t>
            </a:r>
          </a:p>
          <a:p>
            <a:pPr lvl="0"/>
            <a:endParaRPr lang="fr-FR" sz="2200" dirty="0"/>
          </a:p>
          <a:p>
            <a:pPr lvl="0"/>
            <a:r>
              <a:rPr lang="fr-FR" sz="2200" dirty="0"/>
              <a:t>L'</a:t>
            </a:r>
            <a:r>
              <a:rPr lang="fr-FR" sz="2200" dirty="0" err="1"/>
              <a:t>optimizer</a:t>
            </a:r>
            <a:r>
              <a:rPr lang="fr-FR" sz="2200" dirty="0"/>
              <a:t> : “SDG”, “Adam” et  “</a:t>
            </a:r>
            <a:r>
              <a:rPr lang="fr-FR" sz="2200" dirty="0" err="1"/>
              <a:t>Nadam</a:t>
            </a:r>
            <a:r>
              <a:rPr lang="fr-FR" sz="2200" dirty="0"/>
              <a:t>” </a:t>
            </a:r>
          </a:p>
          <a:p>
            <a:pPr lvl="0"/>
            <a:endParaRPr lang="fr-FR" sz="2200" dirty="0"/>
          </a:p>
          <a:p>
            <a:pPr lvl="0"/>
            <a:r>
              <a:rPr lang="fr-FR" sz="2200" dirty="0"/>
              <a:t>Learning Rate : </a:t>
            </a:r>
            <a:r>
              <a:rPr lang="fr-FR" sz="2200" dirty="0" err="1"/>
              <a:t>learning</a:t>
            </a:r>
            <a:r>
              <a:rPr lang="fr-FR" sz="2200" dirty="0"/>
              <a:t> rate constant 10^-2</a:t>
            </a:r>
          </a:p>
          <a:p>
            <a:pPr marL="0" lvl="0" indent="0">
              <a:buNone/>
            </a:pPr>
            <a:endParaRPr lang="fr-FR" sz="2200" dirty="0"/>
          </a:p>
          <a:p>
            <a:pPr lvl="0"/>
            <a:r>
              <a:rPr lang="fr-FR" sz="2200" dirty="0"/>
              <a:t>Nombre d’</a:t>
            </a:r>
            <a:r>
              <a:rPr lang="fr-FR" sz="2200" dirty="0" err="1"/>
              <a:t>epochs</a:t>
            </a:r>
            <a:r>
              <a:rPr lang="fr-FR" sz="2200" dirty="0"/>
              <a:t> : entre 20 et 30</a:t>
            </a:r>
          </a:p>
          <a:p>
            <a:pPr lvl="0"/>
            <a:endParaRPr lang="fr-FR" sz="2200" dirty="0"/>
          </a:p>
          <a:p>
            <a:pPr lvl="0"/>
            <a:r>
              <a:rPr lang="fr-FR" sz="2200" dirty="0" err="1"/>
              <a:t>Loss</a:t>
            </a:r>
            <a:r>
              <a:rPr lang="fr-FR" sz="2200" dirty="0"/>
              <a:t> macro F1 customisée</a:t>
            </a:r>
          </a:p>
          <a:p>
            <a:pPr marL="0" indent="0">
              <a:buNone/>
            </a:pPr>
            <a:endParaRPr lang="fr-FR" dirty="0"/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2F9503C5-35CA-694F-AFDF-6247A739D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C184D-A9C8-403A-B567-FA71142BB74B}" type="slidenum">
              <a:rPr lang="fr-FR" smtClean="0"/>
              <a:t>14</a:t>
            </a:fld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F51A1D3-0B54-44CD-B881-393B02B3E98A}"/>
              </a:ext>
            </a:extLst>
          </p:cNvPr>
          <p:cNvSpPr/>
          <p:nvPr/>
        </p:nvSpPr>
        <p:spPr>
          <a:xfrm>
            <a:off x="0" y="0"/>
            <a:ext cx="656948" cy="6858000"/>
          </a:xfrm>
          <a:prstGeom prst="rect">
            <a:avLst/>
          </a:prstGeom>
          <a:solidFill>
            <a:srgbClr val="40E4BE"/>
          </a:solidFill>
          <a:ln>
            <a:solidFill>
              <a:srgbClr val="B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47A5E6EF-E223-48E2-8B24-74BF852C7092}"/>
              </a:ext>
            </a:extLst>
          </p:cNvPr>
          <p:cNvSpPr txBox="1"/>
          <p:nvPr/>
        </p:nvSpPr>
        <p:spPr>
          <a:xfrm>
            <a:off x="918404" y="1369930"/>
            <a:ext cx="445186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i="1" dirty="0"/>
              <a:t>Choix des hyperparamètres :</a:t>
            </a:r>
          </a:p>
          <a:p>
            <a:endParaRPr lang="fr-FR" sz="2800" dirty="0"/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EEE25129-C7C8-2A4E-B21A-2A7775BF486C}"/>
              </a:ext>
            </a:extLst>
          </p:cNvPr>
          <p:cNvSpPr txBox="1">
            <a:spLocks/>
          </p:cNvSpPr>
          <p:nvPr/>
        </p:nvSpPr>
        <p:spPr>
          <a:xfrm>
            <a:off x="918404" y="151125"/>
            <a:ext cx="10206744" cy="6256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accent1"/>
                </a:solidFill>
              </a:rPr>
              <a:t>4. Modèles et performances</a:t>
            </a: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B7C18DA5-BD77-8240-AEEF-2BA7E6E1F0BA}"/>
              </a:ext>
            </a:extLst>
          </p:cNvPr>
          <p:cNvSpPr txBox="1">
            <a:spLocks/>
          </p:cNvSpPr>
          <p:nvPr/>
        </p:nvSpPr>
        <p:spPr>
          <a:xfrm>
            <a:off x="918404" y="675533"/>
            <a:ext cx="10206744" cy="6256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200" dirty="0">
                <a:solidFill>
                  <a:schemeClr val="accent1"/>
                </a:solidFill>
              </a:rPr>
              <a:t>b. Textes</a:t>
            </a:r>
          </a:p>
        </p:txBody>
      </p:sp>
    </p:spTree>
    <p:extLst>
      <p:ext uri="{BB962C8B-B14F-4D97-AF65-F5344CB8AC3E}">
        <p14:creationId xmlns:p14="http://schemas.microsoft.com/office/powerpoint/2010/main" val="5276681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9B955437-AC53-5341-B421-8C1CB207F5BE}"/>
              </a:ext>
            </a:extLst>
          </p:cNvPr>
          <p:cNvSpPr txBox="1">
            <a:spLocks/>
          </p:cNvSpPr>
          <p:nvPr/>
        </p:nvSpPr>
        <p:spPr>
          <a:xfrm>
            <a:off x="918404" y="2084126"/>
            <a:ext cx="8537812" cy="7426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dirty="0"/>
              <a:t>Résultats des quatre meilleurs modèles :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 dirty="0"/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16424042-9028-DD4E-9EC6-E05908E42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C184D-A9C8-403A-B567-FA71142BB74B}" type="slidenum">
              <a:rPr lang="fr-FR" smtClean="0"/>
              <a:t>15</a:t>
            </a:fld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BC29EC-A09F-AD45-B38D-9CA16B8D73B6}"/>
              </a:ext>
            </a:extLst>
          </p:cNvPr>
          <p:cNvSpPr/>
          <p:nvPr/>
        </p:nvSpPr>
        <p:spPr>
          <a:xfrm>
            <a:off x="0" y="0"/>
            <a:ext cx="656948" cy="6858000"/>
          </a:xfrm>
          <a:prstGeom prst="rect">
            <a:avLst/>
          </a:prstGeom>
          <a:solidFill>
            <a:srgbClr val="BF0000"/>
          </a:solidFill>
          <a:ln>
            <a:solidFill>
              <a:srgbClr val="40E4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C7E44F85-06E2-DB4B-8F3A-495BCFE6485C}"/>
              </a:ext>
            </a:extLst>
          </p:cNvPr>
          <p:cNvSpPr txBox="1">
            <a:spLocks/>
          </p:cNvSpPr>
          <p:nvPr/>
        </p:nvSpPr>
        <p:spPr>
          <a:xfrm>
            <a:off x="918404" y="151125"/>
            <a:ext cx="10206744" cy="6256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accent1"/>
                </a:solidFill>
              </a:rPr>
              <a:t>4. Modèles et performances</a:t>
            </a: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E0389264-6236-EE46-B5AA-BA864D36840F}"/>
              </a:ext>
            </a:extLst>
          </p:cNvPr>
          <p:cNvSpPr txBox="1">
            <a:spLocks/>
          </p:cNvSpPr>
          <p:nvPr/>
        </p:nvSpPr>
        <p:spPr>
          <a:xfrm>
            <a:off x="918404" y="675533"/>
            <a:ext cx="10206744" cy="6256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200" dirty="0">
                <a:solidFill>
                  <a:schemeClr val="accent1"/>
                </a:solidFill>
              </a:rPr>
              <a:t>b. Textes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D3F5D8E-F117-47BD-A0D5-9C31B77FF7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6290" y="2647447"/>
            <a:ext cx="11269611" cy="331787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4AD3880-2CF7-4B73-B925-BB8896C4373D}"/>
              </a:ext>
            </a:extLst>
          </p:cNvPr>
          <p:cNvSpPr/>
          <p:nvPr/>
        </p:nvSpPr>
        <p:spPr>
          <a:xfrm>
            <a:off x="8610600" y="3897630"/>
            <a:ext cx="3368040" cy="79978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291398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9B955437-AC53-5341-B421-8C1CB207F5BE}"/>
              </a:ext>
            </a:extLst>
          </p:cNvPr>
          <p:cNvSpPr txBox="1">
            <a:spLocks/>
          </p:cNvSpPr>
          <p:nvPr/>
        </p:nvSpPr>
        <p:spPr>
          <a:xfrm>
            <a:off x="918404" y="1699572"/>
            <a:ext cx="3037776" cy="13795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dirty="0"/>
              <a:t>Performances du training :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C03F8B67-86E3-E841-8FD4-E543CE9ACE22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9547" y="1301216"/>
            <a:ext cx="6225602" cy="5055134"/>
          </a:xfrm>
          <a:prstGeom prst="rect">
            <a:avLst/>
          </a:prstGeom>
          <a:noFill/>
          <a:ln w="12700">
            <a:solidFill>
              <a:srgbClr val="192744"/>
            </a:solidFill>
          </a:ln>
        </p:spPr>
      </p:pic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465ED43B-E0AD-6F45-8DFB-F356F869FC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C184D-A9C8-403A-B567-FA71142BB74B}" type="slidenum">
              <a:rPr lang="fr-FR" smtClean="0"/>
              <a:t>16</a:t>
            </a:fld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2474BB-983B-0043-9900-5A6057C892DC}"/>
              </a:ext>
            </a:extLst>
          </p:cNvPr>
          <p:cNvSpPr/>
          <p:nvPr/>
        </p:nvSpPr>
        <p:spPr>
          <a:xfrm>
            <a:off x="0" y="0"/>
            <a:ext cx="656948" cy="6858000"/>
          </a:xfrm>
          <a:prstGeom prst="rect">
            <a:avLst/>
          </a:prstGeom>
          <a:solidFill>
            <a:srgbClr val="40E4BE"/>
          </a:solidFill>
          <a:ln>
            <a:solidFill>
              <a:srgbClr val="B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0C24E474-0EF8-6644-B74F-08ABA9D36696}"/>
              </a:ext>
            </a:extLst>
          </p:cNvPr>
          <p:cNvSpPr txBox="1">
            <a:spLocks/>
          </p:cNvSpPr>
          <p:nvPr/>
        </p:nvSpPr>
        <p:spPr>
          <a:xfrm>
            <a:off x="918404" y="151125"/>
            <a:ext cx="10206744" cy="6256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accent1"/>
                </a:solidFill>
              </a:rPr>
              <a:t>4. Modèles et performances</a:t>
            </a: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8589819E-212A-254B-87B9-20E509CCC627}"/>
              </a:ext>
            </a:extLst>
          </p:cNvPr>
          <p:cNvSpPr txBox="1">
            <a:spLocks/>
          </p:cNvSpPr>
          <p:nvPr/>
        </p:nvSpPr>
        <p:spPr>
          <a:xfrm>
            <a:off x="918404" y="675533"/>
            <a:ext cx="10206744" cy="6256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200" dirty="0">
                <a:solidFill>
                  <a:schemeClr val="accent1"/>
                </a:solidFill>
              </a:rPr>
              <a:t>b. Textes</a:t>
            </a:r>
          </a:p>
        </p:txBody>
      </p:sp>
    </p:spTree>
    <p:extLst>
      <p:ext uri="{BB962C8B-B14F-4D97-AF65-F5344CB8AC3E}">
        <p14:creationId xmlns:p14="http://schemas.microsoft.com/office/powerpoint/2010/main" val="28527037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1">
            <a:extLst>
              <a:ext uri="{FF2B5EF4-FFF2-40B4-BE49-F238E27FC236}">
                <a16:creationId xmlns:a16="http://schemas.microsoft.com/office/drawing/2014/main" id="{1D329839-D7FA-5241-8241-F1331C789098}"/>
              </a:ext>
            </a:extLst>
          </p:cNvPr>
          <p:cNvSpPr txBox="1">
            <a:spLocks/>
          </p:cNvSpPr>
          <p:nvPr/>
        </p:nvSpPr>
        <p:spPr>
          <a:xfrm>
            <a:off x="918404" y="1512782"/>
            <a:ext cx="4935858" cy="6256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fr-FR" sz="2800" dirty="0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042A424B-CDE0-AC42-B2B2-3921D4D6774E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1216" y="934865"/>
            <a:ext cx="4714722" cy="5714289"/>
          </a:xfrm>
          <a:prstGeom prst="rect">
            <a:avLst/>
          </a:prstGeom>
          <a:noFill/>
          <a:ln w="19050">
            <a:solidFill>
              <a:srgbClr val="192744"/>
            </a:solidFill>
          </a:ln>
        </p:spPr>
      </p:pic>
      <p:sp>
        <p:nvSpPr>
          <p:cNvPr id="6" name="Titre 1">
            <a:extLst>
              <a:ext uri="{FF2B5EF4-FFF2-40B4-BE49-F238E27FC236}">
                <a16:creationId xmlns:a16="http://schemas.microsoft.com/office/drawing/2014/main" id="{0AAA1F71-44EF-FD45-9025-D6203187D6A1}"/>
              </a:ext>
            </a:extLst>
          </p:cNvPr>
          <p:cNvSpPr txBox="1">
            <a:spLocks/>
          </p:cNvSpPr>
          <p:nvPr/>
        </p:nvSpPr>
        <p:spPr>
          <a:xfrm>
            <a:off x="918404" y="1618565"/>
            <a:ext cx="5400509" cy="6256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200" dirty="0"/>
              <a:t>Architecture du meilleur modèle obtenu (</a:t>
            </a:r>
            <a:r>
              <a:rPr lang="fr-FR" sz="3200" dirty="0" err="1"/>
              <a:t>bi_lstm</a:t>
            </a:r>
            <a:r>
              <a:rPr lang="fr-FR" sz="3200" dirty="0"/>
              <a:t>) :</a:t>
            </a:r>
          </a:p>
          <a:p>
            <a:endParaRPr lang="fr-FR" sz="3200" dirty="0"/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370B63DD-7181-F24A-9476-FBAD68E67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C184D-A9C8-403A-B567-FA71142BB74B}" type="slidenum">
              <a:rPr lang="fr-FR" smtClean="0"/>
              <a:t>17</a:t>
            </a:fld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9760F30A-81D6-4185-B6C3-9F8138D529D4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3902" y="2350031"/>
            <a:ext cx="4032614" cy="4188881"/>
          </a:xfrm>
          <a:prstGeom prst="rect">
            <a:avLst/>
          </a:prstGeom>
          <a:noFill/>
          <a:ln w="12700">
            <a:solidFill>
              <a:srgbClr val="192744"/>
            </a:solidFill>
          </a:ln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2950CF6-1F48-4E30-B5EB-AA5EE3722490}"/>
              </a:ext>
            </a:extLst>
          </p:cNvPr>
          <p:cNvSpPr/>
          <p:nvPr/>
        </p:nvSpPr>
        <p:spPr>
          <a:xfrm>
            <a:off x="0" y="0"/>
            <a:ext cx="656948" cy="6858000"/>
          </a:xfrm>
          <a:prstGeom prst="rect">
            <a:avLst/>
          </a:prstGeom>
          <a:solidFill>
            <a:srgbClr val="BF0000"/>
          </a:solidFill>
          <a:ln>
            <a:solidFill>
              <a:srgbClr val="B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4" name="Titre 1">
            <a:extLst>
              <a:ext uri="{FF2B5EF4-FFF2-40B4-BE49-F238E27FC236}">
                <a16:creationId xmlns:a16="http://schemas.microsoft.com/office/drawing/2014/main" id="{26845941-1EEF-9E40-B215-1EFEB71DA2EC}"/>
              </a:ext>
            </a:extLst>
          </p:cNvPr>
          <p:cNvSpPr txBox="1">
            <a:spLocks/>
          </p:cNvSpPr>
          <p:nvPr/>
        </p:nvSpPr>
        <p:spPr>
          <a:xfrm>
            <a:off x="918404" y="151125"/>
            <a:ext cx="10206744" cy="6256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accent1"/>
                </a:solidFill>
              </a:rPr>
              <a:t>4. Modèles et performances</a:t>
            </a: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DDDDF14F-1D97-364C-99BF-D9355078BEBA}"/>
              </a:ext>
            </a:extLst>
          </p:cNvPr>
          <p:cNvSpPr txBox="1">
            <a:spLocks/>
          </p:cNvSpPr>
          <p:nvPr/>
        </p:nvSpPr>
        <p:spPr>
          <a:xfrm>
            <a:off x="918404" y="675533"/>
            <a:ext cx="10206744" cy="6256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200" dirty="0">
                <a:solidFill>
                  <a:schemeClr val="accent1"/>
                </a:solidFill>
              </a:rPr>
              <a:t>b. Textes</a:t>
            </a:r>
          </a:p>
        </p:txBody>
      </p:sp>
    </p:spTree>
    <p:extLst>
      <p:ext uri="{BB962C8B-B14F-4D97-AF65-F5344CB8AC3E}">
        <p14:creationId xmlns:p14="http://schemas.microsoft.com/office/powerpoint/2010/main" val="1688162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CADADEA-D65D-40B2-AD66-224637FF60A6}"/>
              </a:ext>
            </a:extLst>
          </p:cNvPr>
          <p:cNvSpPr/>
          <p:nvPr/>
        </p:nvSpPr>
        <p:spPr>
          <a:xfrm>
            <a:off x="0" y="0"/>
            <a:ext cx="656948" cy="6858000"/>
          </a:xfrm>
          <a:prstGeom prst="rect">
            <a:avLst/>
          </a:prstGeom>
          <a:solidFill>
            <a:srgbClr val="40E4BE"/>
          </a:solidFill>
          <a:ln>
            <a:solidFill>
              <a:srgbClr val="40E4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EBCCE414-E569-E74B-9A18-D758BCCF2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C184D-A9C8-403A-B567-FA71142BB74B}" type="slidenum">
              <a:rPr lang="fr-FR" smtClean="0"/>
              <a:t>18</a:t>
            </a:fld>
            <a:endParaRPr lang="fr-FR"/>
          </a:p>
        </p:txBody>
      </p:sp>
      <p:grpSp>
        <p:nvGrpSpPr>
          <p:cNvPr id="46" name="Groupe 45">
            <a:extLst>
              <a:ext uri="{FF2B5EF4-FFF2-40B4-BE49-F238E27FC236}">
                <a16:creationId xmlns:a16="http://schemas.microsoft.com/office/drawing/2014/main" id="{B67AF31F-DC97-4E9D-88DF-293D4E3CF167}"/>
              </a:ext>
            </a:extLst>
          </p:cNvPr>
          <p:cNvGrpSpPr/>
          <p:nvPr/>
        </p:nvGrpSpPr>
        <p:grpSpPr>
          <a:xfrm>
            <a:off x="2781063" y="1846736"/>
            <a:ext cx="8366077" cy="625683"/>
            <a:chOff x="918404" y="1880447"/>
            <a:chExt cx="9949485" cy="527058"/>
          </a:xfrm>
        </p:grpSpPr>
        <p:sp>
          <p:nvSpPr>
            <p:cNvPr id="35" name="Rectangle : coins arrondis 34">
              <a:extLst>
                <a:ext uri="{FF2B5EF4-FFF2-40B4-BE49-F238E27FC236}">
                  <a16:creationId xmlns:a16="http://schemas.microsoft.com/office/drawing/2014/main" id="{2ED22E5D-6E40-4C01-888B-FBE71E30B4F9}"/>
                </a:ext>
              </a:extLst>
            </p:cNvPr>
            <p:cNvSpPr/>
            <p:nvPr/>
          </p:nvSpPr>
          <p:spPr>
            <a:xfrm>
              <a:off x="918404" y="1900281"/>
              <a:ext cx="3142191" cy="499761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solidFill>
                    <a:srgbClr val="002060"/>
                  </a:solidFill>
                </a:rPr>
                <a:t>Images</a:t>
              </a:r>
            </a:p>
          </p:txBody>
        </p:sp>
        <p:sp>
          <p:nvSpPr>
            <p:cNvPr id="36" name="Rectangle : coins arrondis 35">
              <a:extLst>
                <a:ext uri="{FF2B5EF4-FFF2-40B4-BE49-F238E27FC236}">
                  <a16:creationId xmlns:a16="http://schemas.microsoft.com/office/drawing/2014/main" id="{F1C68AD7-147A-4A59-907C-2844DE4BA6E1}"/>
                </a:ext>
              </a:extLst>
            </p:cNvPr>
            <p:cNvSpPr/>
            <p:nvPr/>
          </p:nvSpPr>
          <p:spPr>
            <a:xfrm>
              <a:off x="4335699" y="1907744"/>
              <a:ext cx="3142191" cy="499761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solidFill>
                    <a:srgbClr val="002060"/>
                  </a:solidFill>
                </a:rPr>
                <a:t>Texte</a:t>
              </a:r>
            </a:p>
          </p:txBody>
        </p:sp>
        <p:sp>
          <p:nvSpPr>
            <p:cNvPr id="37" name="Rectangle : coins arrondis 36">
              <a:extLst>
                <a:ext uri="{FF2B5EF4-FFF2-40B4-BE49-F238E27FC236}">
                  <a16:creationId xmlns:a16="http://schemas.microsoft.com/office/drawing/2014/main" id="{B12D8458-CB8C-4CBB-AC58-75073C92F3D2}"/>
                </a:ext>
              </a:extLst>
            </p:cNvPr>
            <p:cNvSpPr/>
            <p:nvPr/>
          </p:nvSpPr>
          <p:spPr>
            <a:xfrm>
              <a:off x="7725698" y="1880447"/>
              <a:ext cx="3142191" cy="499761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solidFill>
                    <a:srgbClr val="002060"/>
                  </a:solidFill>
                </a:rPr>
                <a:t>Labels</a:t>
              </a:r>
            </a:p>
          </p:txBody>
        </p:sp>
      </p:grpSp>
      <p:grpSp>
        <p:nvGrpSpPr>
          <p:cNvPr id="45" name="Groupe 44">
            <a:extLst>
              <a:ext uri="{FF2B5EF4-FFF2-40B4-BE49-F238E27FC236}">
                <a16:creationId xmlns:a16="http://schemas.microsoft.com/office/drawing/2014/main" id="{A79FAB98-7F61-4641-BE4A-9847C012E2CE}"/>
              </a:ext>
            </a:extLst>
          </p:cNvPr>
          <p:cNvGrpSpPr/>
          <p:nvPr/>
        </p:nvGrpSpPr>
        <p:grpSpPr>
          <a:xfrm>
            <a:off x="2678187" y="4274024"/>
            <a:ext cx="8446961" cy="1613273"/>
            <a:chOff x="2154420" y="2838428"/>
            <a:chExt cx="8366077" cy="1132764"/>
          </a:xfrm>
          <a:solidFill>
            <a:schemeClr val="accent5">
              <a:lumMod val="20000"/>
              <a:lumOff val="80000"/>
            </a:schemeClr>
          </a:solidFill>
        </p:grpSpPr>
        <p:sp>
          <p:nvSpPr>
            <p:cNvPr id="5" name="Rectangle : coins arrondis 4">
              <a:extLst>
                <a:ext uri="{FF2B5EF4-FFF2-40B4-BE49-F238E27FC236}">
                  <a16:creationId xmlns:a16="http://schemas.microsoft.com/office/drawing/2014/main" id="{BBD5301A-8061-4B53-A5A8-3DA4AEE5D8CA}"/>
                </a:ext>
              </a:extLst>
            </p:cNvPr>
            <p:cNvSpPr/>
            <p:nvPr/>
          </p:nvSpPr>
          <p:spPr>
            <a:xfrm>
              <a:off x="2154420" y="2838428"/>
              <a:ext cx="8366077" cy="1132764"/>
            </a:xfrm>
            <a:prstGeom prst="roundRect">
              <a:avLst/>
            </a:prstGeom>
            <a:grp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                              </a:t>
              </a:r>
              <a:r>
                <a:rPr lang="fr-FR" b="1" dirty="0">
                  <a:solidFill>
                    <a:srgbClr val="002060"/>
                  </a:solidFill>
                </a:rPr>
                <a:t>....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C42A43DF-F8E0-4483-BFD0-CDD7A62B7927}"/>
                </a:ext>
              </a:extLst>
            </p:cNvPr>
            <p:cNvSpPr/>
            <p:nvPr/>
          </p:nvSpPr>
          <p:spPr>
            <a:xfrm>
              <a:off x="2334329" y="3276698"/>
              <a:ext cx="1856993" cy="377992"/>
            </a:xfrm>
            <a:prstGeom prst="rect">
              <a:avLst/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Fichiers binaires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F1496FBC-28F6-4508-9D5D-DB01D8AE51B8}"/>
                </a:ext>
              </a:extLst>
            </p:cNvPr>
            <p:cNvSpPr/>
            <p:nvPr/>
          </p:nvSpPr>
          <p:spPr>
            <a:xfrm>
              <a:off x="4371231" y="3276698"/>
              <a:ext cx="1856993" cy="377992"/>
            </a:xfrm>
            <a:prstGeom prst="rect">
              <a:avLst/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Fichiers binaires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D8A44613-7EFC-4F45-8401-520AA336D6E6}"/>
                </a:ext>
              </a:extLst>
            </p:cNvPr>
            <p:cNvSpPr/>
            <p:nvPr/>
          </p:nvSpPr>
          <p:spPr>
            <a:xfrm>
              <a:off x="8220393" y="3274542"/>
              <a:ext cx="1856993" cy="377992"/>
            </a:xfrm>
            <a:prstGeom prst="rect">
              <a:avLst/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Fichiers binaires</a:t>
              </a:r>
            </a:p>
          </p:txBody>
        </p:sp>
      </p:grpSp>
      <p:sp>
        <p:nvSpPr>
          <p:cNvPr id="44" name="ZoneTexte 43">
            <a:extLst>
              <a:ext uri="{FF2B5EF4-FFF2-40B4-BE49-F238E27FC236}">
                <a16:creationId xmlns:a16="http://schemas.microsoft.com/office/drawing/2014/main" id="{1DF713EF-5901-41B9-AA4D-324A6A4C7133}"/>
              </a:ext>
            </a:extLst>
          </p:cNvPr>
          <p:cNvSpPr txBox="1"/>
          <p:nvPr/>
        </p:nvSpPr>
        <p:spPr>
          <a:xfrm>
            <a:off x="5174656" y="4426081"/>
            <a:ext cx="4167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err="1">
                <a:solidFill>
                  <a:srgbClr val="002060"/>
                </a:solidFill>
              </a:rPr>
              <a:t>Dataset</a:t>
            </a:r>
            <a:r>
              <a:rPr lang="fr-FR" b="1" dirty="0">
                <a:solidFill>
                  <a:srgbClr val="002060"/>
                </a:solidFill>
              </a:rPr>
              <a:t> composés de records</a:t>
            </a:r>
          </a:p>
        </p:txBody>
      </p:sp>
      <p:sp>
        <p:nvSpPr>
          <p:cNvPr id="53" name="ZoneTexte 52">
            <a:extLst>
              <a:ext uri="{FF2B5EF4-FFF2-40B4-BE49-F238E27FC236}">
                <a16:creationId xmlns:a16="http://schemas.microsoft.com/office/drawing/2014/main" id="{6FA19D48-3F14-4DC5-9531-C96FF1881B55}"/>
              </a:ext>
            </a:extLst>
          </p:cNvPr>
          <p:cNvSpPr txBox="1"/>
          <p:nvPr/>
        </p:nvSpPr>
        <p:spPr>
          <a:xfrm>
            <a:off x="735270" y="1932840"/>
            <a:ext cx="17924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Données initiales</a:t>
            </a:r>
          </a:p>
        </p:txBody>
      </p:sp>
      <p:sp>
        <p:nvSpPr>
          <p:cNvPr id="54" name="ZoneTexte 53">
            <a:extLst>
              <a:ext uri="{FF2B5EF4-FFF2-40B4-BE49-F238E27FC236}">
                <a16:creationId xmlns:a16="http://schemas.microsoft.com/office/drawing/2014/main" id="{9D19B933-2516-4294-B43B-37678D65BB6B}"/>
              </a:ext>
            </a:extLst>
          </p:cNvPr>
          <p:cNvSpPr txBox="1"/>
          <p:nvPr/>
        </p:nvSpPr>
        <p:spPr>
          <a:xfrm>
            <a:off x="666758" y="4895134"/>
            <a:ext cx="1885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Stockage optimisé</a:t>
            </a:r>
          </a:p>
        </p:txBody>
      </p:sp>
      <p:sp>
        <p:nvSpPr>
          <p:cNvPr id="56" name="ZoneTexte 55">
            <a:extLst>
              <a:ext uri="{FF2B5EF4-FFF2-40B4-BE49-F238E27FC236}">
                <a16:creationId xmlns:a16="http://schemas.microsoft.com/office/drawing/2014/main" id="{4F2F4EF5-9408-444A-B4A9-EA6BBA4DBA27}"/>
              </a:ext>
            </a:extLst>
          </p:cNvPr>
          <p:cNvSpPr txBox="1"/>
          <p:nvPr/>
        </p:nvSpPr>
        <p:spPr>
          <a:xfrm>
            <a:off x="3834919" y="315615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</p:txBody>
      </p:sp>
      <p:sp>
        <p:nvSpPr>
          <p:cNvPr id="57" name="Rectangle : coins arrondis 56">
            <a:extLst>
              <a:ext uri="{FF2B5EF4-FFF2-40B4-BE49-F238E27FC236}">
                <a16:creationId xmlns:a16="http://schemas.microsoft.com/office/drawing/2014/main" id="{4383A7D8-117A-48BD-A1A1-FC33DE162246}"/>
              </a:ext>
            </a:extLst>
          </p:cNvPr>
          <p:cNvSpPr/>
          <p:nvPr/>
        </p:nvSpPr>
        <p:spPr>
          <a:xfrm>
            <a:off x="3515914" y="3021586"/>
            <a:ext cx="6550925" cy="73184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002060"/>
                </a:solidFill>
              </a:rPr>
              <a:t>Sérialisation des données et écritures en fichiers binaires</a:t>
            </a:r>
          </a:p>
          <a:p>
            <a:pPr algn="ctr"/>
            <a:r>
              <a:rPr lang="fr-FR" dirty="0">
                <a:solidFill>
                  <a:srgbClr val="002060"/>
                </a:solidFill>
              </a:rPr>
              <a:t>Image : bytes , texte: bytes  , label : int64</a:t>
            </a:r>
          </a:p>
        </p:txBody>
      </p:sp>
      <p:sp>
        <p:nvSpPr>
          <p:cNvPr id="59" name="Flèche : bas 58">
            <a:extLst>
              <a:ext uri="{FF2B5EF4-FFF2-40B4-BE49-F238E27FC236}">
                <a16:creationId xmlns:a16="http://schemas.microsoft.com/office/drawing/2014/main" id="{1EE83E1E-6FF9-4C35-84FF-A730FA5BC179}"/>
              </a:ext>
            </a:extLst>
          </p:cNvPr>
          <p:cNvSpPr/>
          <p:nvPr/>
        </p:nvSpPr>
        <p:spPr>
          <a:xfrm>
            <a:off x="6791376" y="2606722"/>
            <a:ext cx="305460" cy="312073"/>
          </a:xfrm>
          <a:prstGeom prst="downArrow">
            <a:avLst/>
          </a:prstGeom>
          <a:solidFill>
            <a:srgbClr val="40E4BE"/>
          </a:solidFill>
          <a:ln>
            <a:solidFill>
              <a:srgbClr val="40E4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0" name="Flèche : bas 59">
            <a:extLst>
              <a:ext uri="{FF2B5EF4-FFF2-40B4-BE49-F238E27FC236}">
                <a16:creationId xmlns:a16="http://schemas.microsoft.com/office/drawing/2014/main" id="{F5FB8FEE-2633-4AE5-ACA1-38543A119C42}"/>
              </a:ext>
            </a:extLst>
          </p:cNvPr>
          <p:cNvSpPr/>
          <p:nvPr/>
        </p:nvSpPr>
        <p:spPr>
          <a:xfrm>
            <a:off x="6822848" y="3895986"/>
            <a:ext cx="305460" cy="312073"/>
          </a:xfrm>
          <a:prstGeom prst="downArrow">
            <a:avLst/>
          </a:prstGeom>
          <a:solidFill>
            <a:srgbClr val="40E4BE"/>
          </a:solidFill>
          <a:ln>
            <a:solidFill>
              <a:srgbClr val="40E4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Titre 1">
            <a:extLst>
              <a:ext uri="{FF2B5EF4-FFF2-40B4-BE49-F238E27FC236}">
                <a16:creationId xmlns:a16="http://schemas.microsoft.com/office/drawing/2014/main" id="{A35172FC-5A28-AD40-ABFE-EA6355C4F45D}"/>
              </a:ext>
            </a:extLst>
          </p:cNvPr>
          <p:cNvSpPr txBox="1">
            <a:spLocks/>
          </p:cNvSpPr>
          <p:nvPr/>
        </p:nvSpPr>
        <p:spPr>
          <a:xfrm>
            <a:off x="918404" y="151125"/>
            <a:ext cx="10206744" cy="6256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accent1"/>
                </a:solidFill>
              </a:rPr>
              <a:t>4. Modèles et performances</a:t>
            </a:r>
          </a:p>
        </p:txBody>
      </p:sp>
      <p:sp>
        <p:nvSpPr>
          <p:cNvPr id="23" name="Titre 1">
            <a:extLst>
              <a:ext uri="{FF2B5EF4-FFF2-40B4-BE49-F238E27FC236}">
                <a16:creationId xmlns:a16="http://schemas.microsoft.com/office/drawing/2014/main" id="{5903E5DD-779A-BD4C-9794-5DB92361D90D}"/>
              </a:ext>
            </a:extLst>
          </p:cNvPr>
          <p:cNvSpPr txBox="1">
            <a:spLocks/>
          </p:cNvSpPr>
          <p:nvPr/>
        </p:nvSpPr>
        <p:spPr>
          <a:xfrm>
            <a:off x="918404" y="641693"/>
            <a:ext cx="10206744" cy="6256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200" dirty="0">
                <a:solidFill>
                  <a:schemeClr val="accent1"/>
                </a:solidFill>
              </a:rPr>
              <a:t>c. Bimodales</a:t>
            </a:r>
          </a:p>
        </p:txBody>
      </p:sp>
    </p:spTree>
    <p:extLst>
      <p:ext uri="{BB962C8B-B14F-4D97-AF65-F5344CB8AC3E}">
        <p14:creationId xmlns:p14="http://schemas.microsoft.com/office/powerpoint/2010/main" val="39660108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e 5">
            <a:extLst>
              <a:ext uri="{FF2B5EF4-FFF2-40B4-BE49-F238E27FC236}">
                <a16:creationId xmlns:a16="http://schemas.microsoft.com/office/drawing/2014/main" id="{D6EF5B1A-2F00-F34C-BB95-44853A79FFA3}"/>
              </a:ext>
            </a:extLst>
          </p:cNvPr>
          <p:cNvGrpSpPr/>
          <p:nvPr/>
        </p:nvGrpSpPr>
        <p:grpSpPr>
          <a:xfrm>
            <a:off x="2631523" y="1140797"/>
            <a:ext cx="8132058" cy="5342133"/>
            <a:chOff x="568355" y="982124"/>
            <a:chExt cx="7845451" cy="5172059"/>
          </a:xfrm>
        </p:grpSpPr>
        <p:sp>
          <p:nvSpPr>
            <p:cNvPr id="7" name="Rectangle : coins arrondis 6">
              <a:extLst>
                <a:ext uri="{FF2B5EF4-FFF2-40B4-BE49-F238E27FC236}">
                  <a16:creationId xmlns:a16="http://schemas.microsoft.com/office/drawing/2014/main" id="{F04A1444-B690-D84A-8342-8C8392D4AFF7}"/>
                </a:ext>
              </a:extLst>
            </p:cNvPr>
            <p:cNvSpPr/>
            <p:nvPr/>
          </p:nvSpPr>
          <p:spPr>
            <a:xfrm>
              <a:off x="2601157" y="2045554"/>
              <a:ext cx="2494625" cy="470517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err="1">
                  <a:solidFill>
                    <a:srgbClr val="002060"/>
                  </a:solidFill>
                </a:rPr>
                <a:t>Text</a:t>
              </a:r>
              <a:r>
                <a:rPr lang="fr-FR" dirty="0">
                  <a:solidFill>
                    <a:srgbClr val="002060"/>
                  </a:solidFill>
                </a:rPr>
                <a:t> &amp; labels</a:t>
              </a:r>
            </a:p>
          </p:txBody>
        </p:sp>
        <p:grpSp>
          <p:nvGrpSpPr>
            <p:cNvPr id="10" name="Groupe 9">
              <a:extLst>
                <a:ext uri="{FF2B5EF4-FFF2-40B4-BE49-F238E27FC236}">
                  <a16:creationId xmlns:a16="http://schemas.microsoft.com/office/drawing/2014/main" id="{49D22739-0CD1-7A49-A7EA-E27226F637DF}"/>
                </a:ext>
              </a:extLst>
            </p:cNvPr>
            <p:cNvGrpSpPr/>
            <p:nvPr/>
          </p:nvGrpSpPr>
          <p:grpSpPr>
            <a:xfrm>
              <a:off x="568355" y="982124"/>
              <a:ext cx="7845451" cy="5172059"/>
              <a:chOff x="568355" y="982124"/>
              <a:chExt cx="7845451" cy="5172059"/>
            </a:xfrm>
          </p:grpSpPr>
          <p:sp>
            <p:nvSpPr>
              <p:cNvPr id="11" name="Rectangle : coins arrondis 10">
                <a:extLst>
                  <a:ext uri="{FF2B5EF4-FFF2-40B4-BE49-F238E27FC236}">
                    <a16:creationId xmlns:a16="http://schemas.microsoft.com/office/drawing/2014/main" id="{16B4ADF5-3008-8F44-9BE7-FC9F23F24FA9}"/>
                  </a:ext>
                </a:extLst>
              </p:cNvPr>
              <p:cNvSpPr/>
              <p:nvPr/>
            </p:nvSpPr>
            <p:spPr>
              <a:xfrm>
                <a:off x="2601158" y="3485139"/>
                <a:ext cx="2494625" cy="1160755"/>
              </a:xfrm>
              <a:prstGeom prst="roundRect">
                <a:avLst/>
              </a:prstGeom>
              <a:solidFill>
                <a:srgbClr val="00206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err="1"/>
                  <a:t>Deep</a:t>
                </a:r>
                <a:r>
                  <a:rPr lang="fr-FR" dirty="0"/>
                  <a:t> </a:t>
                </a:r>
                <a:r>
                  <a:rPr lang="fr-FR" dirty="0" err="1"/>
                  <a:t>learning</a:t>
                </a:r>
                <a:r>
                  <a:rPr lang="fr-FR" dirty="0"/>
                  <a:t> </a:t>
                </a:r>
                <a:r>
                  <a:rPr lang="fr-FR" dirty="0" err="1"/>
                  <a:t>encoders</a:t>
                </a:r>
                <a:r>
                  <a:rPr lang="fr-FR" dirty="0"/>
                  <a:t>:</a:t>
                </a:r>
              </a:p>
              <a:p>
                <a:pPr algn="ctr"/>
                <a:r>
                  <a:rPr lang="fr-FR" dirty="0" err="1"/>
                  <a:t>BiLSTM</a:t>
                </a:r>
                <a:endParaRPr lang="fr-FR" dirty="0"/>
              </a:p>
            </p:txBody>
          </p:sp>
          <p:sp>
            <p:nvSpPr>
              <p:cNvPr id="12" name="Rectangle : coins arrondis 11">
                <a:extLst>
                  <a:ext uri="{FF2B5EF4-FFF2-40B4-BE49-F238E27FC236}">
                    <a16:creationId xmlns:a16="http://schemas.microsoft.com/office/drawing/2014/main" id="{59EAE0FA-AAAD-3B48-9C75-5E6ED49594EE}"/>
                  </a:ext>
                </a:extLst>
              </p:cNvPr>
              <p:cNvSpPr/>
              <p:nvPr/>
            </p:nvSpPr>
            <p:spPr>
              <a:xfrm>
                <a:off x="5919181" y="2045553"/>
                <a:ext cx="2494625" cy="47051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>
                    <a:solidFill>
                      <a:srgbClr val="002060"/>
                    </a:solidFill>
                  </a:rPr>
                  <a:t>Image &amp; labels</a:t>
                </a:r>
              </a:p>
            </p:txBody>
          </p:sp>
          <p:sp>
            <p:nvSpPr>
              <p:cNvPr id="13" name="Rectangle : coins arrondis 12">
                <a:extLst>
                  <a:ext uri="{FF2B5EF4-FFF2-40B4-BE49-F238E27FC236}">
                    <a16:creationId xmlns:a16="http://schemas.microsoft.com/office/drawing/2014/main" id="{FDA91848-A43B-684F-BF6E-8D12DE67C551}"/>
                  </a:ext>
                </a:extLst>
              </p:cNvPr>
              <p:cNvSpPr/>
              <p:nvPr/>
            </p:nvSpPr>
            <p:spPr>
              <a:xfrm>
                <a:off x="2601156" y="2734226"/>
                <a:ext cx="2494625" cy="47051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err="1">
                    <a:solidFill>
                      <a:srgbClr val="002060"/>
                    </a:solidFill>
                  </a:rPr>
                  <a:t>Preprocessing</a:t>
                </a:r>
                <a:r>
                  <a:rPr lang="fr-FR" dirty="0">
                    <a:solidFill>
                      <a:srgbClr val="002060"/>
                    </a:solidFill>
                  </a:rPr>
                  <a:t> &amp; </a:t>
                </a:r>
                <a:r>
                  <a:rPr lang="fr-FR" dirty="0" err="1">
                    <a:solidFill>
                      <a:srgbClr val="002060"/>
                    </a:solidFill>
                  </a:rPr>
                  <a:t>Tokenizer</a:t>
                </a:r>
                <a:endParaRPr lang="fr-FR" dirty="0">
                  <a:solidFill>
                    <a:srgbClr val="002060"/>
                  </a:solidFill>
                </a:endParaRPr>
              </a:p>
            </p:txBody>
          </p:sp>
          <p:sp>
            <p:nvSpPr>
              <p:cNvPr id="14" name="Rectangle : coins arrondis 13">
                <a:extLst>
                  <a:ext uri="{FF2B5EF4-FFF2-40B4-BE49-F238E27FC236}">
                    <a16:creationId xmlns:a16="http://schemas.microsoft.com/office/drawing/2014/main" id="{1447E030-079E-304F-89E5-2FD3B47E8E9A}"/>
                  </a:ext>
                </a:extLst>
              </p:cNvPr>
              <p:cNvSpPr/>
              <p:nvPr/>
            </p:nvSpPr>
            <p:spPr>
              <a:xfrm>
                <a:off x="5919181" y="3443618"/>
                <a:ext cx="2494625" cy="1160755"/>
              </a:xfrm>
              <a:prstGeom prst="roundRect">
                <a:avLst/>
              </a:prstGeom>
              <a:solidFill>
                <a:schemeClr val="accent4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/>
                  <a:t>Transfer Learning :</a:t>
                </a:r>
                <a:br>
                  <a:rPr lang="fr-FR" dirty="0"/>
                </a:br>
                <a:r>
                  <a:rPr lang="fr-FR" dirty="0" err="1"/>
                  <a:t>MobileNet</a:t>
                </a:r>
                <a:endParaRPr lang="fr-FR" dirty="0"/>
              </a:p>
            </p:txBody>
          </p:sp>
          <p:sp>
            <p:nvSpPr>
              <p:cNvPr id="15" name="Rectangle : coins arrondis 14">
                <a:extLst>
                  <a:ext uri="{FF2B5EF4-FFF2-40B4-BE49-F238E27FC236}">
                    <a16:creationId xmlns:a16="http://schemas.microsoft.com/office/drawing/2014/main" id="{59F470AF-4C1A-E841-8C7A-2D84B3A35B27}"/>
                  </a:ext>
                </a:extLst>
              </p:cNvPr>
              <p:cNvSpPr/>
              <p:nvPr/>
            </p:nvSpPr>
            <p:spPr>
              <a:xfrm>
                <a:off x="4260168" y="4993428"/>
                <a:ext cx="2494625" cy="1160755"/>
              </a:xfrm>
              <a:prstGeom prst="roundRect">
                <a:avLst/>
              </a:prstGeom>
              <a:solidFill>
                <a:schemeClr val="accent6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/>
                  <a:t>Dual encoder </a:t>
                </a:r>
                <a:br>
                  <a:rPr lang="fr-FR" dirty="0"/>
                </a:br>
                <a:r>
                  <a:rPr lang="fr-FR" dirty="0" err="1"/>
                  <a:t>Text</a:t>
                </a:r>
                <a:r>
                  <a:rPr lang="fr-FR" dirty="0"/>
                  <a:t> and image</a:t>
                </a:r>
              </a:p>
            </p:txBody>
          </p:sp>
          <p:sp>
            <p:nvSpPr>
              <p:cNvPr id="16" name="ZoneTexte 15">
                <a:extLst>
                  <a:ext uri="{FF2B5EF4-FFF2-40B4-BE49-F238E27FC236}">
                    <a16:creationId xmlns:a16="http://schemas.microsoft.com/office/drawing/2014/main" id="{3F0BFCBA-56B9-A64C-8B8C-E2B69EDC8962}"/>
                  </a:ext>
                </a:extLst>
              </p:cNvPr>
              <p:cNvSpPr txBox="1"/>
              <p:nvPr/>
            </p:nvSpPr>
            <p:spPr>
              <a:xfrm>
                <a:off x="626254" y="3834682"/>
                <a:ext cx="1451118" cy="566158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1600" dirty="0">
                    <a:solidFill>
                      <a:srgbClr val="002060"/>
                    </a:solidFill>
                  </a:rPr>
                  <a:t>Unimodal</a:t>
                </a:r>
                <a:br>
                  <a:rPr lang="fr-FR" sz="1600" dirty="0">
                    <a:solidFill>
                      <a:srgbClr val="002060"/>
                    </a:solidFill>
                  </a:rPr>
                </a:br>
                <a:r>
                  <a:rPr lang="fr-FR" sz="1600" dirty="0">
                    <a:solidFill>
                      <a:srgbClr val="002060"/>
                    </a:solidFill>
                  </a:rPr>
                  <a:t>training</a:t>
                </a:r>
              </a:p>
            </p:txBody>
          </p:sp>
          <p:sp>
            <p:nvSpPr>
              <p:cNvPr id="17" name="Accolade fermante 16">
                <a:extLst>
                  <a:ext uri="{FF2B5EF4-FFF2-40B4-BE49-F238E27FC236}">
                    <a16:creationId xmlns:a16="http://schemas.microsoft.com/office/drawing/2014/main" id="{41AC10CA-285B-E442-A92F-86C86E9464FE}"/>
                  </a:ext>
                </a:extLst>
              </p:cNvPr>
              <p:cNvSpPr/>
              <p:nvPr/>
            </p:nvSpPr>
            <p:spPr>
              <a:xfrm rot="10800000">
                <a:off x="2198165" y="3485138"/>
                <a:ext cx="243193" cy="1160755"/>
              </a:xfrm>
              <a:prstGeom prst="rightBrace">
                <a:avLst>
                  <a:gd name="adj1" fmla="val 30208"/>
                  <a:gd name="adj2" fmla="val 46676"/>
                </a:avLst>
              </a:prstGeom>
              <a:ln w="127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8" name="Accolade fermante 17">
                <a:extLst>
                  <a:ext uri="{FF2B5EF4-FFF2-40B4-BE49-F238E27FC236}">
                    <a16:creationId xmlns:a16="http://schemas.microsoft.com/office/drawing/2014/main" id="{EE3F6AB6-0ED0-E64B-B7E1-9051C314E4DD}"/>
                  </a:ext>
                </a:extLst>
              </p:cNvPr>
              <p:cNvSpPr/>
              <p:nvPr/>
            </p:nvSpPr>
            <p:spPr>
              <a:xfrm rot="10800000">
                <a:off x="2212320" y="4993428"/>
                <a:ext cx="243193" cy="1160755"/>
              </a:xfrm>
              <a:prstGeom prst="rightBrace">
                <a:avLst>
                  <a:gd name="adj1" fmla="val 30208"/>
                  <a:gd name="adj2" fmla="val 46676"/>
                </a:avLst>
              </a:prstGeom>
              <a:ln w="127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9" name="Accolade fermante 18">
                <a:extLst>
                  <a:ext uri="{FF2B5EF4-FFF2-40B4-BE49-F238E27FC236}">
                    <a16:creationId xmlns:a16="http://schemas.microsoft.com/office/drawing/2014/main" id="{E8BFC105-7CD3-A941-8D61-3EC1B37AA709}"/>
                  </a:ext>
                </a:extLst>
              </p:cNvPr>
              <p:cNvSpPr/>
              <p:nvPr/>
            </p:nvSpPr>
            <p:spPr>
              <a:xfrm rot="10800000">
                <a:off x="2176807" y="2066379"/>
                <a:ext cx="243193" cy="1160755"/>
              </a:xfrm>
              <a:prstGeom prst="rightBrace">
                <a:avLst>
                  <a:gd name="adj1" fmla="val 30208"/>
                  <a:gd name="adj2" fmla="val 46676"/>
                </a:avLst>
              </a:prstGeom>
              <a:ln w="127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0" name="ZoneTexte 19">
                <a:extLst>
                  <a:ext uri="{FF2B5EF4-FFF2-40B4-BE49-F238E27FC236}">
                    <a16:creationId xmlns:a16="http://schemas.microsoft.com/office/drawing/2014/main" id="{4A92DD9A-A2E3-1646-BF70-98E06DE74EBD}"/>
                  </a:ext>
                </a:extLst>
              </p:cNvPr>
              <p:cNvSpPr txBox="1"/>
              <p:nvPr/>
            </p:nvSpPr>
            <p:spPr>
              <a:xfrm>
                <a:off x="725688" y="5384128"/>
                <a:ext cx="1451118" cy="566158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1600" dirty="0">
                    <a:solidFill>
                      <a:srgbClr val="002060"/>
                    </a:solidFill>
                  </a:rPr>
                  <a:t>Bimodal</a:t>
                </a:r>
                <a:br>
                  <a:rPr lang="fr-FR" sz="1600" dirty="0">
                    <a:solidFill>
                      <a:srgbClr val="002060"/>
                    </a:solidFill>
                  </a:rPr>
                </a:br>
                <a:r>
                  <a:rPr lang="fr-FR" sz="1600" dirty="0">
                    <a:solidFill>
                      <a:srgbClr val="002060"/>
                    </a:solidFill>
                  </a:rPr>
                  <a:t>training</a:t>
                </a:r>
              </a:p>
            </p:txBody>
          </p:sp>
          <p:sp>
            <p:nvSpPr>
              <p:cNvPr id="21" name="ZoneTexte 20">
                <a:extLst>
                  <a:ext uri="{FF2B5EF4-FFF2-40B4-BE49-F238E27FC236}">
                    <a16:creationId xmlns:a16="http://schemas.microsoft.com/office/drawing/2014/main" id="{A43D4B95-F03F-2245-9036-4E162716CFDB}"/>
                  </a:ext>
                </a:extLst>
              </p:cNvPr>
              <p:cNvSpPr txBox="1"/>
              <p:nvPr/>
            </p:nvSpPr>
            <p:spPr>
              <a:xfrm>
                <a:off x="568355" y="2420592"/>
                <a:ext cx="1600260" cy="566158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1600" dirty="0">
                    <a:solidFill>
                      <a:srgbClr val="002060"/>
                    </a:solidFill>
                  </a:rPr>
                  <a:t>Data &amp; </a:t>
                </a:r>
                <a:r>
                  <a:rPr lang="fr-FR" sz="1600" dirty="0" err="1">
                    <a:solidFill>
                      <a:srgbClr val="002060"/>
                    </a:solidFill>
                  </a:rPr>
                  <a:t>pre-processing</a:t>
                </a:r>
                <a:endParaRPr lang="fr-FR" sz="1600" dirty="0">
                  <a:solidFill>
                    <a:srgbClr val="002060"/>
                  </a:solidFill>
                </a:endParaRPr>
              </a:p>
            </p:txBody>
          </p:sp>
          <p:sp>
            <p:nvSpPr>
              <p:cNvPr id="22" name="Rectangle : coins arrondis 21">
                <a:extLst>
                  <a:ext uri="{FF2B5EF4-FFF2-40B4-BE49-F238E27FC236}">
                    <a16:creationId xmlns:a16="http://schemas.microsoft.com/office/drawing/2014/main" id="{D6C2FD43-B300-C345-A82F-A19E898FB7CC}"/>
                  </a:ext>
                </a:extLst>
              </p:cNvPr>
              <p:cNvSpPr/>
              <p:nvPr/>
            </p:nvSpPr>
            <p:spPr>
              <a:xfrm>
                <a:off x="2601156" y="1076485"/>
                <a:ext cx="5812650" cy="47051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err="1">
                    <a:solidFill>
                      <a:srgbClr val="002060"/>
                    </a:solidFill>
                  </a:rPr>
                  <a:t>TFRecords</a:t>
                </a:r>
                <a:r>
                  <a:rPr lang="fr-FR" dirty="0">
                    <a:solidFill>
                      <a:srgbClr val="002060"/>
                    </a:solidFill>
                  </a:rPr>
                  <a:t> files (</a:t>
                </a:r>
                <a:r>
                  <a:rPr lang="fr-FR" dirty="0" err="1">
                    <a:solidFill>
                      <a:srgbClr val="002060"/>
                    </a:solidFill>
                  </a:rPr>
                  <a:t>text</a:t>
                </a:r>
                <a:r>
                  <a:rPr lang="fr-FR" dirty="0">
                    <a:solidFill>
                      <a:srgbClr val="002060"/>
                    </a:solidFill>
                  </a:rPr>
                  <a:t>, image, labels)</a:t>
                </a:r>
              </a:p>
            </p:txBody>
          </p:sp>
          <p:sp>
            <p:nvSpPr>
              <p:cNvPr id="23" name="ZoneTexte 22">
                <a:extLst>
                  <a:ext uri="{FF2B5EF4-FFF2-40B4-BE49-F238E27FC236}">
                    <a16:creationId xmlns:a16="http://schemas.microsoft.com/office/drawing/2014/main" id="{E229112C-34DC-184B-B11B-EFE8366A0F99}"/>
                  </a:ext>
                </a:extLst>
              </p:cNvPr>
              <p:cNvSpPr txBox="1"/>
              <p:nvPr/>
            </p:nvSpPr>
            <p:spPr>
              <a:xfrm>
                <a:off x="689265" y="1109031"/>
                <a:ext cx="1600260" cy="566158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solidFill>
                      <a:srgbClr val="002060"/>
                    </a:solidFill>
                  </a:rPr>
                  <a:t>Storing data in efficient way</a:t>
                </a:r>
                <a:endParaRPr lang="fr-FR" sz="1600" dirty="0">
                  <a:solidFill>
                    <a:srgbClr val="002060"/>
                  </a:solidFill>
                </a:endParaRPr>
              </a:p>
            </p:txBody>
          </p:sp>
          <p:sp>
            <p:nvSpPr>
              <p:cNvPr id="24" name="Accolade fermante 23">
                <a:extLst>
                  <a:ext uri="{FF2B5EF4-FFF2-40B4-BE49-F238E27FC236}">
                    <a16:creationId xmlns:a16="http://schemas.microsoft.com/office/drawing/2014/main" id="{E52A864A-985E-664B-9071-338D6BBA2A83}"/>
                  </a:ext>
                </a:extLst>
              </p:cNvPr>
              <p:cNvSpPr/>
              <p:nvPr/>
            </p:nvSpPr>
            <p:spPr>
              <a:xfrm rot="10800000">
                <a:off x="2251823" y="982124"/>
                <a:ext cx="146427" cy="780093"/>
              </a:xfrm>
              <a:prstGeom prst="rightBrace">
                <a:avLst>
                  <a:gd name="adj1" fmla="val 30208"/>
                  <a:gd name="adj2" fmla="val 46676"/>
                </a:avLst>
              </a:prstGeom>
              <a:ln w="127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cxnSp>
            <p:nvCxnSpPr>
              <p:cNvPr id="25" name="Connecteur droit 24">
                <a:extLst>
                  <a:ext uri="{FF2B5EF4-FFF2-40B4-BE49-F238E27FC236}">
                    <a16:creationId xmlns:a16="http://schemas.microsoft.com/office/drawing/2014/main" id="{66F63DBC-D89E-1449-B80D-5A659B42505C}"/>
                  </a:ext>
                </a:extLst>
              </p:cNvPr>
              <p:cNvCxnSpPr>
                <a:endCxn id="7" idx="0"/>
              </p:cNvCxnSpPr>
              <p:nvPr/>
            </p:nvCxnSpPr>
            <p:spPr>
              <a:xfrm>
                <a:off x="3848468" y="1547002"/>
                <a:ext cx="2" cy="498552"/>
              </a:xfrm>
              <a:prstGeom prst="line">
                <a:avLst/>
              </a:prstGeom>
              <a:ln w="19050" cap="flat" cmpd="sng" algn="ctr">
                <a:solidFill>
                  <a:srgbClr val="00206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26" name="Connecteur droit 25">
                <a:extLst>
                  <a:ext uri="{FF2B5EF4-FFF2-40B4-BE49-F238E27FC236}">
                    <a16:creationId xmlns:a16="http://schemas.microsoft.com/office/drawing/2014/main" id="{B49BB840-0432-E549-BC7F-D536BF130B0C}"/>
                  </a:ext>
                </a:extLst>
              </p:cNvPr>
              <p:cNvCxnSpPr/>
              <p:nvPr/>
            </p:nvCxnSpPr>
            <p:spPr>
              <a:xfrm>
                <a:off x="7166493" y="1565410"/>
                <a:ext cx="2" cy="498552"/>
              </a:xfrm>
              <a:prstGeom prst="line">
                <a:avLst/>
              </a:prstGeom>
              <a:ln w="19050" cap="flat" cmpd="sng" algn="ctr">
                <a:solidFill>
                  <a:srgbClr val="00206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27" name="Connecteur droit 26">
                <a:extLst>
                  <a:ext uri="{FF2B5EF4-FFF2-40B4-BE49-F238E27FC236}">
                    <a16:creationId xmlns:a16="http://schemas.microsoft.com/office/drawing/2014/main" id="{51BA1C52-FF0C-254F-B259-43B07310CAC0}"/>
                  </a:ext>
                </a:extLst>
              </p:cNvPr>
              <p:cNvCxnSpPr>
                <a:cxnSpLocks/>
                <a:stCxn id="12" idx="2"/>
                <a:endCxn id="14" idx="0"/>
              </p:cNvCxnSpPr>
              <p:nvPr/>
            </p:nvCxnSpPr>
            <p:spPr>
              <a:xfrm>
                <a:off x="7166494" y="2516070"/>
                <a:ext cx="0" cy="927548"/>
              </a:xfrm>
              <a:prstGeom prst="line">
                <a:avLst/>
              </a:prstGeom>
              <a:ln w="19050" cap="flat" cmpd="sng" algn="ctr">
                <a:solidFill>
                  <a:srgbClr val="00206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28" name="Connecteur droit 27">
                <a:extLst>
                  <a:ext uri="{FF2B5EF4-FFF2-40B4-BE49-F238E27FC236}">
                    <a16:creationId xmlns:a16="http://schemas.microsoft.com/office/drawing/2014/main" id="{60B2AC30-D763-5745-B20F-3CBC4D9A18B4}"/>
                  </a:ext>
                </a:extLst>
              </p:cNvPr>
              <p:cNvCxnSpPr>
                <a:cxnSpLocks/>
                <a:stCxn id="7" idx="2"/>
                <a:endCxn id="13" idx="0"/>
              </p:cNvCxnSpPr>
              <p:nvPr/>
            </p:nvCxnSpPr>
            <p:spPr>
              <a:xfrm flipH="1">
                <a:off x="3848469" y="2516071"/>
                <a:ext cx="1" cy="218155"/>
              </a:xfrm>
              <a:prstGeom prst="line">
                <a:avLst/>
              </a:prstGeom>
              <a:ln w="19050" cap="flat" cmpd="sng" algn="ctr">
                <a:solidFill>
                  <a:srgbClr val="00206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29" name="Connecteur droit 28">
                <a:extLst>
                  <a:ext uri="{FF2B5EF4-FFF2-40B4-BE49-F238E27FC236}">
                    <a16:creationId xmlns:a16="http://schemas.microsoft.com/office/drawing/2014/main" id="{060187F7-9BC5-0348-8590-5212FA6BD39E}"/>
                  </a:ext>
                </a:extLst>
              </p:cNvPr>
              <p:cNvCxnSpPr>
                <a:cxnSpLocks/>
                <a:stCxn id="13" idx="2"/>
                <a:endCxn id="11" idx="0"/>
              </p:cNvCxnSpPr>
              <p:nvPr/>
            </p:nvCxnSpPr>
            <p:spPr>
              <a:xfrm>
                <a:off x="3848469" y="3204743"/>
                <a:ext cx="2" cy="280396"/>
              </a:xfrm>
              <a:prstGeom prst="line">
                <a:avLst/>
              </a:prstGeom>
              <a:ln w="19050" cap="flat" cmpd="sng" algn="ctr">
                <a:solidFill>
                  <a:srgbClr val="00206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30" name="Connecteur droit 29">
                <a:extLst>
                  <a:ext uri="{FF2B5EF4-FFF2-40B4-BE49-F238E27FC236}">
                    <a16:creationId xmlns:a16="http://schemas.microsoft.com/office/drawing/2014/main" id="{1FC76118-AB43-0F41-A44C-07C223FEAA2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516358" y="4775273"/>
                <a:ext cx="1" cy="218155"/>
              </a:xfrm>
              <a:prstGeom prst="line">
                <a:avLst/>
              </a:prstGeom>
              <a:ln w="19050">
                <a:headEnd type="none" w="med" len="med"/>
                <a:tailEnd type="arrow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Connecteur : en angle 60">
                <a:extLst>
                  <a:ext uri="{FF2B5EF4-FFF2-40B4-BE49-F238E27FC236}">
                    <a16:creationId xmlns:a16="http://schemas.microsoft.com/office/drawing/2014/main" id="{A7647971-CC44-A64F-B4FC-B189517204AF}"/>
                  </a:ext>
                </a:extLst>
              </p:cNvPr>
              <p:cNvCxnSpPr>
                <a:cxnSpLocks/>
                <a:stCxn id="14" idx="2"/>
              </p:cNvCxnSpPr>
              <p:nvPr/>
            </p:nvCxnSpPr>
            <p:spPr>
              <a:xfrm rot="5400000">
                <a:off x="6244460" y="3853239"/>
                <a:ext cx="170900" cy="1673169"/>
              </a:xfrm>
              <a:prstGeom prst="bentConnector2">
                <a:avLst/>
              </a:prstGeom>
              <a:ln w="1905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Connecteur : en angle 62">
                <a:extLst>
                  <a:ext uri="{FF2B5EF4-FFF2-40B4-BE49-F238E27FC236}">
                    <a16:creationId xmlns:a16="http://schemas.microsoft.com/office/drawing/2014/main" id="{27DA38F3-7A79-224A-B9A4-B73CA6C626B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848468" y="4621825"/>
                <a:ext cx="1667892" cy="153450"/>
              </a:xfrm>
              <a:prstGeom prst="bentConnector3">
                <a:avLst>
                  <a:gd name="adj1" fmla="val -2695"/>
                </a:avLst>
              </a:prstGeom>
              <a:ln w="1905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EBCCE414-E569-E74B-9A18-D758BCCF2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C184D-A9C8-403A-B567-FA71142BB74B}" type="slidenum">
              <a:rPr lang="fr-FR" smtClean="0"/>
              <a:t>19</a:t>
            </a:fld>
            <a:endParaRPr lang="fr-FR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EED3902-9FEF-3B4B-9C6D-777DC4F3E2C9}"/>
              </a:ext>
            </a:extLst>
          </p:cNvPr>
          <p:cNvSpPr/>
          <p:nvPr/>
        </p:nvSpPr>
        <p:spPr>
          <a:xfrm>
            <a:off x="0" y="0"/>
            <a:ext cx="656948" cy="6858000"/>
          </a:xfrm>
          <a:prstGeom prst="rect">
            <a:avLst/>
          </a:prstGeom>
          <a:solidFill>
            <a:srgbClr val="BF0000"/>
          </a:solidFill>
          <a:ln>
            <a:solidFill>
              <a:srgbClr val="40E4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38" name="Titre 1">
            <a:extLst>
              <a:ext uri="{FF2B5EF4-FFF2-40B4-BE49-F238E27FC236}">
                <a16:creationId xmlns:a16="http://schemas.microsoft.com/office/drawing/2014/main" id="{0DAE242F-305B-3748-8EEA-E1ED41EFFCE1}"/>
              </a:ext>
            </a:extLst>
          </p:cNvPr>
          <p:cNvSpPr txBox="1">
            <a:spLocks/>
          </p:cNvSpPr>
          <p:nvPr/>
        </p:nvSpPr>
        <p:spPr>
          <a:xfrm>
            <a:off x="918404" y="151125"/>
            <a:ext cx="10206744" cy="6256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accent1"/>
                </a:solidFill>
              </a:rPr>
              <a:t>4. Modèles et performances</a:t>
            </a:r>
          </a:p>
        </p:txBody>
      </p:sp>
      <p:sp>
        <p:nvSpPr>
          <p:cNvPr id="39" name="Titre 1">
            <a:extLst>
              <a:ext uri="{FF2B5EF4-FFF2-40B4-BE49-F238E27FC236}">
                <a16:creationId xmlns:a16="http://schemas.microsoft.com/office/drawing/2014/main" id="{FCB0E7F8-CC73-3B4F-B980-CB8431FEC071}"/>
              </a:ext>
            </a:extLst>
          </p:cNvPr>
          <p:cNvSpPr txBox="1">
            <a:spLocks/>
          </p:cNvSpPr>
          <p:nvPr/>
        </p:nvSpPr>
        <p:spPr>
          <a:xfrm>
            <a:off x="918404" y="641693"/>
            <a:ext cx="10206744" cy="6256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200" dirty="0">
                <a:solidFill>
                  <a:schemeClr val="accent1"/>
                </a:solidFill>
              </a:rPr>
              <a:t>c. Bimodales</a:t>
            </a:r>
          </a:p>
        </p:txBody>
      </p:sp>
    </p:spTree>
    <p:extLst>
      <p:ext uri="{BB962C8B-B14F-4D97-AF65-F5344CB8AC3E}">
        <p14:creationId xmlns:p14="http://schemas.microsoft.com/office/powerpoint/2010/main" val="28165016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6796382-E7AE-46F9-8272-363F3A46AC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-24414"/>
            <a:ext cx="3932237" cy="1600200"/>
          </a:xfrm>
        </p:spPr>
        <p:txBody>
          <a:bodyPr>
            <a:normAutofit/>
          </a:bodyPr>
          <a:lstStyle/>
          <a:p>
            <a:r>
              <a:rPr lang="fr-FR" b="1" dirty="0">
                <a:solidFill>
                  <a:srgbClr val="192744"/>
                </a:solidFill>
                <a:latin typeface="+mn-lt"/>
                <a:cs typeface="Arial" panose="020B0604020202020204" pitchFamily="34" charset="0"/>
              </a:rPr>
              <a:t>Plan</a:t>
            </a:r>
          </a:p>
        </p:txBody>
      </p:sp>
      <p:pic>
        <p:nvPicPr>
          <p:cNvPr id="7" name="Espace réservé pour une image  6">
            <a:extLst>
              <a:ext uri="{FF2B5EF4-FFF2-40B4-BE49-F238E27FC236}">
                <a16:creationId xmlns:a16="http://schemas.microsoft.com/office/drawing/2014/main" id="{4BDED505-E42F-441A-BD35-871807C8AB7E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60" t="-1374" r="16502" b="-1499"/>
          <a:stretch/>
        </p:blipFill>
        <p:spPr>
          <a:xfrm>
            <a:off x="5769391" y="1135062"/>
            <a:ext cx="6172200" cy="4873625"/>
          </a:xfrm>
          <a:ln w="19050">
            <a:solidFill>
              <a:schemeClr val="tx1"/>
            </a:solidFill>
          </a:ln>
        </p:spPr>
      </p:pic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4967746-842A-44BA-9E0B-121DE5054D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318138" cy="3224814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fr-FR" sz="2000" dirty="0">
                <a:solidFill>
                  <a:srgbClr val="192744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Introduction</a:t>
            </a:r>
          </a:p>
          <a:p>
            <a:pPr marL="342900" indent="-342900">
              <a:buFont typeface="+mj-lt"/>
              <a:buAutoNum type="arabicPeriod"/>
            </a:pPr>
            <a:r>
              <a:rPr lang="fr-FR" sz="2000" dirty="0">
                <a:solidFill>
                  <a:srgbClr val="192744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Présentation des données </a:t>
            </a:r>
          </a:p>
          <a:p>
            <a:pPr marL="342900" indent="-342900">
              <a:buFont typeface="+mj-lt"/>
              <a:buAutoNum type="arabicPeriod"/>
            </a:pPr>
            <a:r>
              <a:rPr lang="fr-FR" sz="2000" dirty="0">
                <a:solidFill>
                  <a:srgbClr val="192744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Pré traitement </a:t>
            </a:r>
          </a:p>
          <a:p>
            <a:pPr marL="342900" indent="-342900">
              <a:buFont typeface="+mj-lt"/>
              <a:buAutoNum type="arabicPeriod"/>
            </a:pPr>
            <a:r>
              <a:rPr lang="fr-FR" sz="2000" dirty="0">
                <a:solidFill>
                  <a:srgbClr val="192744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Modèles et performances </a:t>
            </a:r>
          </a:p>
          <a:p>
            <a:pPr marL="800100" lvl="1" indent="-342900">
              <a:buFont typeface="+mj-lt"/>
              <a:buAutoNum type="arabicPeriod"/>
            </a:pPr>
            <a:r>
              <a:rPr lang="fr-FR" sz="1800" dirty="0">
                <a:solidFill>
                  <a:srgbClr val="192744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Image</a:t>
            </a:r>
          </a:p>
          <a:p>
            <a:pPr marL="800100" lvl="1" indent="-342900">
              <a:buFont typeface="+mj-lt"/>
              <a:buAutoNum type="arabicPeriod"/>
            </a:pPr>
            <a:r>
              <a:rPr lang="fr-FR" sz="1800" dirty="0">
                <a:solidFill>
                  <a:srgbClr val="192744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Texte</a:t>
            </a:r>
          </a:p>
          <a:p>
            <a:pPr marL="800100" lvl="1" indent="-342900">
              <a:buFont typeface="+mj-lt"/>
              <a:buAutoNum type="arabicPeriod"/>
            </a:pPr>
            <a:r>
              <a:rPr lang="fr-FR" sz="1800" dirty="0">
                <a:solidFill>
                  <a:srgbClr val="192744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Bimodale</a:t>
            </a:r>
          </a:p>
          <a:p>
            <a:pPr marL="342900" indent="-342900">
              <a:buFont typeface="+mj-lt"/>
              <a:buAutoNum type="arabicPeriod"/>
            </a:pPr>
            <a:r>
              <a:rPr lang="fr-FR" sz="2000" dirty="0">
                <a:solidFill>
                  <a:srgbClr val="192744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Conclusion </a:t>
            </a:r>
            <a:r>
              <a:rPr lang="fr-FR" sz="2000" b="1" dirty="0">
                <a:solidFill>
                  <a:srgbClr val="192744"/>
                </a:solidFill>
                <a:cs typeface="Arial" panose="020B0604020202020204" pitchFamily="34" charset="0"/>
              </a:rPr>
              <a:t>et</a:t>
            </a:r>
            <a:r>
              <a:rPr lang="fr-FR" sz="2000" b="1" dirty="0">
                <a:solidFill>
                  <a:srgbClr val="192744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 </a:t>
            </a:r>
            <a:r>
              <a:rPr lang="fr-FR" sz="2000" dirty="0">
                <a:solidFill>
                  <a:srgbClr val="192744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perspectives d’amélioration</a:t>
            </a:r>
          </a:p>
          <a:p>
            <a:endParaRPr lang="fr-FR" b="1" dirty="0">
              <a:solidFill>
                <a:srgbClr val="192744"/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pPr marL="800100" lvl="1" indent="-342900">
              <a:buFont typeface="+mj-lt"/>
              <a:buAutoNum type="arabicPeriod"/>
            </a:pPr>
            <a:endParaRPr lang="fr-FR" b="1" dirty="0">
              <a:solidFill>
                <a:srgbClr val="192744"/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E571200-6C07-482A-975D-B11025B8AA25}"/>
              </a:ext>
            </a:extLst>
          </p:cNvPr>
          <p:cNvSpPr/>
          <p:nvPr/>
        </p:nvSpPr>
        <p:spPr>
          <a:xfrm>
            <a:off x="0" y="0"/>
            <a:ext cx="656948" cy="6858000"/>
          </a:xfrm>
          <a:prstGeom prst="rect">
            <a:avLst/>
          </a:prstGeom>
          <a:solidFill>
            <a:srgbClr val="40E4BE"/>
          </a:solidFill>
          <a:ln>
            <a:solidFill>
              <a:srgbClr val="40E4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3F8E7E93-B607-C346-9AE4-3A479172A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C184D-A9C8-403A-B567-FA71142BB74B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39638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CADADEA-D65D-40B2-AD66-224637FF60A6}"/>
              </a:ext>
            </a:extLst>
          </p:cNvPr>
          <p:cNvSpPr/>
          <p:nvPr/>
        </p:nvSpPr>
        <p:spPr>
          <a:xfrm>
            <a:off x="0" y="0"/>
            <a:ext cx="656948" cy="6858000"/>
          </a:xfrm>
          <a:prstGeom prst="rect">
            <a:avLst/>
          </a:prstGeom>
          <a:solidFill>
            <a:srgbClr val="40E4BE"/>
          </a:solidFill>
          <a:ln>
            <a:solidFill>
              <a:srgbClr val="40E4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9B955437-AC53-5341-B421-8C1CB207F5BE}"/>
              </a:ext>
            </a:extLst>
          </p:cNvPr>
          <p:cNvSpPr txBox="1">
            <a:spLocks/>
          </p:cNvSpPr>
          <p:nvPr/>
        </p:nvSpPr>
        <p:spPr>
          <a:xfrm>
            <a:off x="918404" y="1585437"/>
            <a:ext cx="10515600" cy="7210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dirty="0"/>
              <a:t>Résultats :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7E3E23D-1054-AF40-911F-19AA58D5EB27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1414" y="2080613"/>
            <a:ext cx="5387654" cy="466473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2E34A82E-E265-8A4E-A683-B646EC4B87C3}"/>
              </a:ext>
            </a:extLst>
          </p:cNvPr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55" b="8182"/>
          <a:stretch/>
        </p:blipFill>
        <p:spPr bwMode="auto">
          <a:xfrm>
            <a:off x="824821" y="2076005"/>
            <a:ext cx="5351383" cy="721026"/>
          </a:xfrm>
          <a:prstGeom prst="rect">
            <a:avLst/>
          </a:prstGeom>
          <a:ln w="12700">
            <a:solidFill>
              <a:schemeClr val="tx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0380B948-1661-CF4E-8EE4-2916D0D3B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C184D-A9C8-403A-B567-FA71142BB74B}" type="slidenum">
              <a:rPr lang="fr-FR" smtClean="0"/>
              <a:t>20</a:t>
            </a:fld>
            <a:endParaRPr lang="fr-FR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CE1C0FF0-1F88-4FA9-ABBE-954A9AAC6C93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4345" y="2930370"/>
            <a:ext cx="4145053" cy="3624089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</p:pic>
      <p:sp>
        <p:nvSpPr>
          <p:cNvPr id="13" name="Titre 1">
            <a:extLst>
              <a:ext uri="{FF2B5EF4-FFF2-40B4-BE49-F238E27FC236}">
                <a16:creationId xmlns:a16="http://schemas.microsoft.com/office/drawing/2014/main" id="{EB2F8AB0-F18E-E843-8108-09551AABA9B9}"/>
              </a:ext>
            </a:extLst>
          </p:cNvPr>
          <p:cNvSpPr txBox="1">
            <a:spLocks/>
          </p:cNvSpPr>
          <p:nvPr/>
        </p:nvSpPr>
        <p:spPr>
          <a:xfrm>
            <a:off x="918404" y="151125"/>
            <a:ext cx="10206744" cy="6256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accent1"/>
                </a:solidFill>
              </a:rPr>
              <a:t>4. Modèles et performances</a:t>
            </a:r>
          </a:p>
        </p:txBody>
      </p:sp>
      <p:sp>
        <p:nvSpPr>
          <p:cNvPr id="14" name="Titre 1">
            <a:extLst>
              <a:ext uri="{FF2B5EF4-FFF2-40B4-BE49-F238E27FC236}">
                <a16:creationId xmlns:a16="http://schemas.microsoft.com/office/drawing/2014/main" id="{37EA0EC4-5B7A-884C-8772-D00ADB48B5AC}"/>
              </a:ext>
            </a:extLst>
          </p:cNvPr>
          <p:cNvSpPr txBox="1">
            <a:spLocks/>
          </p:cNvSpPr>
          <p:nvPr/>
        </p:nvSpPr>
        <p:spPr>
          <a:xfrm>
            <a:off x="918404" y="641693"/>
            <a:ext cx="10206744" cy="6256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200" dirty="0">
                <a:solidFill>
                  <a:schemeClr val="accent1"/>
                </a:solidFill>
              </a:rPr>
              <a:t>c. Bimodales</a:t>
            </a:r>
          </a:p>
        </p:txBody>
      </p:sp>
    </p:spTree>
    <p:extLst>
      <p:ext uri="{BB962C8B-B14F-4D97-AF65-F5344CB8AC3E}">
        <p14:creationId xmlns:p14="http://schemas.microsoft.com/office/powerpoint/2010/main" val="12609165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CADADEA-D65D-40B2-AD66-224637FF60A6}"/>
              </a:ext>
            </a:extLst>
          </p:cNvPr>
          <p:cNvSpPr/>
          <p:nvPr/>
        </p:nvSpPr>
        <p:spPr>
          <a:xfrm>
            <a:off x="0" y="0"/>
            <a:ext cx="656948" cy="6858000"/>
          </a:xfrm>
          <a:prstGeom prst="rect">
            <a:avLst/>
          </a:prstGeom>
          <a:solidFill>
            <a:srgbClr val="BF0000"/>
          </a:solidFill>
          <a:ln>
            <a:solidFill>
              <a:srgbClr val="40E4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9B955437-AC53-5341-B421-8C1CB207F5BE}"/>
              </a:ext>
            </a:extLst>
          </p:cNvPr>
          <p:cNvSpPr txBox="1">
            <a:spLocks/>
          </p:cNvSpPr>
          <p:nvPr/>
        </p:nvSpPr>
        <p:spPr>
          <a:xfrm>
            <a:off x="838200" y="1450257"/>
            <a:ext cx="10515600" cy="493647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i="1" dirty="0"/>
              <a:t>Pistes d’amélioration :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 dirty="0"/>
          </a:p>
          <a:p>
            <a:pPr lvl="0"/>
            <a:r>
              <a:rPr lang="fr-FR" sz="2400" dirty="0"/>
              <a:t>Données rééquilibrées</a:t>
            </a:r>
          </a:p>
          <a:p>
            <a:pPr lvl="0"/>
            <a:endParaRPr lang="fr-FR" sz="2400" dirty="0"/>
          </a:p>
          <a:p>
            <a:pPr lvl="0"/>
            <a:r>
              <a:rPr lang="fr-FR" sz="2400" dirty="0"/>
              <a:t>Représentation du texte : </a:t>
            </a:r>
            <a:r>
              <a:rPr lang="fr-FR" sz="2400" dirty="0" err="1"/>
              <a:t>Glove</a:t>
            </a:r>
            <a:endParaRPr lang="fr-FR" sz="2400" dirty="0"/>
          </a:p>
          <a:p>
            <a:pPr lvl="0"/>
            <a:endParaRPr lang="fr-FR" sz="2400" dirty="0"/>
          </a:p>
          <a:p>
            <a:pPr lvl="0"/>
            <a:r>
              <a:rPr lang="fr-FR" sz="2400" dirty="0"/>
              <a:t>Transfert </a:t>
            </a:r>
            <a:r>
              <a:rPr lang="fr-FR" sz="2400" dirty="0" err="1"/>
              <a:t>Text</a:t>
            </a:r>
            <a:r>
              <a:rPr lang="fr-FR" sz="2400" dirty="0"/>
              <a:t> </a:t>
            </a:r>
            <a:r>
              <a:rPr lang="fr-FR" sz="2400" dirty="0" err="1"/>
              <a:t>learning</a:t>
            </a:r>
            <a:endParaRPr lang="fr-FR" sz="2400" dirty="0"/>
          </a:p>
          <a:p>
            <a:pPr lvl="0"/>
            <a:endParaRPr lang="fr-FR" sz="2400" dirty="0"/>
          </a:p>
          <a:p>
            <a:pPr lvl="0"/>
            <a:r>
              <a:rPr lang="fr-FR" sz="2400" dirty="0"/>
              <a:t>Plus d’</a:t>
            </a:r>
            <a:r>
              <a:rPr lang="fr-FR" sz="2400" dirty="0" err="1"/>
              <a:t>épochs</a:t>
            </a:r>
            <a:r>
              <a:rPr lang="fr-FR" sz="2400" dirty="0"/>
              <a:t>.</a:t>
            </a:r>
          </a:p>
          <a:p>
            <a:pPr lvl="0"/>
            <a:endParaRPr lang="fr-FR" sz="2400" dirty="0"/>
          </a:p>
          <a:p>
            <a:pPr lvl="0"/>
            <a:r>
              <a:rPr lang="fr-FR" sz="2400" dirty="0"/>
              <a:t>Autres </a:t>
            </a:r>
            <a:r>
              <a:rPr lang="fr-FR" sz="2400" dirty="0" err="1"/>
              <a:t>optimizers</a:t>
            </a:r>
            <a:endParaRPr lang="fr-FR" sz="2400" dirty="0"/>
          </a:p>
          <a:p>
            <a:pPr marL="0" indent="0">
              <a:buFont typeface="Arial" panose="020B0604020202020204" pitchFamily="34" charset="0"/>
              <a:buNone/>
            </a:pPr>
            <a:endParaRPr lang="fr-FR" dirty="0"/>
          </a:p>
          <a:p>
            <a:pPr marL="0" indent="0">
              <a:buFont typeface="Arial" panose="020B0604020202020204" pitchFamily="34" charset="0"/>
              <a:buNone/>
            </a:pPr>
            <a:endParaRPr lang="fr-FR" dirty="0"/>
          </a:p>
          <a:p>
            <a:pPr marL="0" indent="0">
              <a:buFont typeface="Arial" panose="020B0604020202020204" pitchFamily="34" charset="0"/>
              <a:buNone/>
            </a:pPr>
            <a:endParaRPr lang="fr-FR" dirty="0"/>
          </a:p>
          <a:p>
            <a:pPr marL="0" indent="0">
              <a:buFont typeface="Arial" panose="020B0604020202020204" pitchFamily="34" charset="0"/>
              <a:buNone/>
            </a:pPr>
            <a:endParaRPr lang="fr-FR" dirty="0"/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9E8EA713-3BEB-8D4D-9387-7D3E8945D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C184D-A9C8-403A-B567-FA71142BB74B}" type="slidenum">
              <a:rPr lang="fr-FR" smtClean="0"/>
              <a:t>21</a:t>
            </a:fld>
            <a:endParaRPr lang="fr-FR"/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4595E487-EEA3-6C41-9E94-7A635556CF72}"/>
              </a:ext>
            </a:extLst>
          </p:cNvPr>
          <p:cNvSpPr txBox="1">
            <a:spLocks/>
          </p:cNvSpPr>
          <p:nvPr/>
        </p:nvSpPr>
        <p:spPr>
          <a:xfrm>
            <a:off x="918404" y="151125"/>
            <a:ext cx="10206744" cy="6256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accent1"/>
                </a:solidFill>
              </a:rPr>
              <a:t>4. Modèles et performances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4FAF7E29-50E9-BF4F-BDE4-81534E5DA4B6}"/>
              </a:ext>
            </a:extLst>
          </p:cNvPr>
          <p:cNvSpPr txBox="1">
            <a:spLocks/>
          </p:cNvSpPr>
          <p:nvPr/>
        </p:nvSpPr>
        <p:spPr>
          <a:xfrm>
            <a:off x="918404" y="641693"/>
            <a:ext cx="10206744" cy="6256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200" dirty="0">
                <a:solidFill>
                  <a:schemeClr val="accent1"/>
                </a:solidFill>
              </a:rPr>
              <a:t>c. Bimodales</a:t>
            </a:r>
          </a:p>
        </p:txBody>
      </p:sp>
    </p:spTree>
    <p:extLst>
      <p:ext uri="{BB962C8B-B14F-4D97-AF65-F5344CB8AC3E}">
        <p14:creationId xmlns:p14="http://schemas.microsoft.com/office/powerpoint/2010/main" val="35587759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6447831-3E4C-4F5F-97F2-7AE2C6DE06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628" y="266738"/>
            <a:ext cx="10206744" cy="625683"/>
          </a:xfrm>
        </p:spPr>
        <p:txBody>
          <a:bodyPr>
            <a:normAutofit fontScale="90000"/>
          </a:bodyPr>
          <a:lstStyle/>
          <a:p>
            <a:r>
              <a:rPr lang="fr-FR" dirty="0">
                <a:solidFill>
                  <a:schemeClr val="accent1"/>
                </a:solidFill>
              </a:rPr>
              <a:t>5. Conclusion projet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E5269C0-4C3C-CE4C-A644-EE3DF9192D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33054"/>
            <a:ext cx="10515600" cy="5358207"/>
          </a:xfrm>
        </p:spPr>
        <p:txBody>
          <a:bodyPr>
            <a:normAutofit fontScale="92500" lnSpcReduction="20000"/>
          </a:bodyPr>
          <a:lstStyle/>
          <a:p>
            <a:r>
              <a:rPr lang="fr-FR" i="1" dirty="0">
                <a:solidFill>
                  <a:schemeClr val="accent5">
                    <a:lumMod val="75000"/>
                  </a:schemeClr>
                </a:solidFill>
              </a:rPr>
              <a:t>Acquis de connaissances : </a:t>
            </a:r>
          </a:p>
          <a:p>
            <a:pPr marL="0" indent="0">
              <a:buNone/>
            </a:pPr>
            <a:r>
              <a:rPr lang="fr-FR" dirty="0" err="1"/>
              <a:t>DataViz</a:t>
            </a:r>
            <a:r>
              <a:rPr lang="fr-FR" dirty="0"/>
              <a:t> / NLP / CV /  </a:t>
            </a:r>
            <a:r>
              <a:rPr lang="fr-FR" dirty="0" err="1"/>
              <a:t>Deep</a:t>
            </a:r>
            <a:r>
              <a:rPr lang="fr-FR" dirty="0"/>
              <a:t> Learning (RNN et CNN)</a:t>
            </a:r>
          </a:p>
          <a:p>
            <a:pPr marL="0" indent="0">
              <a:buNone/>
            </a:pPr>
            <a:endParaRPr lang="fr-FR" dirty="0"/>
          </a:p>
          <a:p>
            <a:r>
              <a:rPr lang="fr-FR" i="1" dirty="0">
                <a:solidFill>
                  <a:schemeClr val="accent5">
                    <a:lumMod val="75000"/>
                  </a:schemeClr>
                </a:solidFill>
              </a:rPr>
              <a:t>Environnement de travail:</a:t>
            </a:r>
          </a:p>
          <a:p>
            <a:pPr marL="0" indent="0">
              <a:buNone/>
            </a:pPr>
            <a:r>
              <a:rPr lang="fr-FR" dirty="0"/>
              <a:t>Anaconda : </a:t>
            </a:r>
            <a:r>
              <a:rPr lang="fr-FR" dirty="0" err="1"/>
              <a:t>Jupyter</a:t>
            </a:r>
            <a:r>
              <a:rPr lang="fr-FR" dirty="0"/>
              <a:t> et </a:t>
            </a:r>
            <a:r>
              <a:rPr lang="fr-FR" dirty="0" err="1"/>
              <a:t>Spyder</a:t>
            </a:r>
            <a:r>
              <a:rPr lang="fr-FR" dirty="0"/>
              <a:t> (</a:t>
            </a:r>
            <a:r>
              <a:rPr lang="fr-FR" dirty="0" err="1"/>
              <a:t>streamlit</a:t>
            </a:r>
            <a:r>
              <a:rPr lang="fr-FR" dirty="0"/>
              <a:t>)</a:t>
            </a:r>
          </a:p>
          <a:p>
            <a:pPr marL="0" indent="0">
              <a:buNone/>
            </a:pPr>
            <a:r>
              <a:rPr lang="fr-FR" dirty="0" err="1"/>
              <a:t>Versioning</a:t>
            </a:r>
            <a:r>
              <a:rPr lang="fr-FR" dirty="0"/>
              <a:t>  GitHub </a:t>
            </a:r>
          </a:p>
          <a:p>
            <a:pPr marL="0" indent="0">
              <a:buNone/>
            </a:pPr>
            <a:r>
              <a:rPr lang="fr-FR" dirty="0"/>
              <a:t>Google </a:t>
            </a:r>
            <a:r>
              <a:rPr lang="fr-FR" dirty="0" err="1"/>
              <a:t>Colab</a:t>
            </a:r>
            <a:endParaRPr lang="fr-FR" dirty="0"/>
          </a:p>
          <a:p>
            <a:pPr marL="0" indent="0">
              <a:buNone/>
            </a:pPr>
            <a:endParaRPr lang="fr-FR" dirty="0"/>
          </a:p>
          <a:p>
            <a:r>
              <a:rPr lang="fr-FR" i="1" dirty="0">
                <a:solidFill>
                  <a:schemeClr val="accent5">
                    <a:lumMod val="75000"/>
                  </a:schemeClr>
                </a:solidFill>
              </a:rPr>
              <a:t>Métier Data Science: </a:t>
            </a:r>
          </a:p>
          <a:p>
            <a:pPr marL="0" indent="0">
              <a:buNone/>
            </a:pPr>
            <a:r>
              <a:rPr lang="fr-FR" dirty="0"/>
              <a:t>Concevoir, implémenter et évaluer des prototypes de modèle de classification</a:t>
            </a:r>
          </a:p>
          <a:p>
            <a:endParaRPr lang="fr-FR" dirty="0"/>
          </a:p>
          <a:p>
            <a:r>
              <a:rPr lang="fr-FR" dirty="0"/>
              <a:t>Performances satisfaisantes et pistes d’amélioration nombreuses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F0FB88-1CA6-40D7-B863-7B6F647BA210}"/>
              </a:ext>
            </a:extLst>
          </p:cNvPr>
          <p:cNvSpPr/>
          <p:nvPr/>
        </p:nvSpPr>
        <p:spPr>
          <a:xfrm>
            <a:off x="0" y="0"/>
            <a:ext cx="656948" cy="6858000"/>
          </a:xfrm>
          <a:prstGeom prst="rect">
            <a:avLst/>
          </a:prstGeom>
          <a:solidFill>
            <a:srgbClr val="40E4BE"/>
          </a:solidFill>
          <a:ln>
            <a:solidFill>
              <a:srgbClr val="B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BB365DB3-1C43-9D48-9935-E80EB54DE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C184D-A9C8-403A-B567-FA71142BB74B}" type="slidenum">
              <a:rPr lang="fr-FR" smtClean="0"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097206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E5269C0-4C3C-CE4C-A644-EE3DF9192D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525"/>
            <a:ext cx="10515600" cy="6040438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fr-FR" sz="6600" dirty="0">
                <a:solidFill>
                  <a:schemeClr val="accent1"/>
                </a:solidFill>
              </a:rPr>
              <a:t>Démo </a:t>
            </a:r>
            <a:r>
              <a:rPr lang="fr-FR" sz="6600" dirty="0" err="1">
                <a:solidFill>
                  <a:schemeClr val="accent1"/>
                </a:solidFill>
              </a:rPr>
              <a:t>Streamlit</a:t>
            </a:r>
            <a:endParaRPr lang="fr-FR" sz="6600" dirty="0">
              <a:solidFill>
                <a:schemeClr val="accent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F0FB88-1CA6-40D7-B863-7B6F647BA210}"/>
              </a:ext>
            </a:extLst>
          </p:cNvPr>
          <p:cNvSpPr/>
          <p:nvPr/>
        </p:nvSpPr>
        <p:spPr>
          <a:xfrm>
            <a:off x="0" y="0"/>
            <a:ext cx="656948" cy="6858000"/>
          </a:xfrm>
          <a:prstGeom prst="rect">
            <a:avLst/>
          </a:prstGeom>
          <a:solidFill>
            <a:srgbClr val="BF0000"/>
          </a:solidFill>
          <a:ln>
            <a:solidFill>
              <a:srgbClr val="B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BB365DB3-1C43-9D48-9935-E80EB54DE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C184D-A9C8-403A-B567-FA71142BB74B}" type="slidenum">
              <a:rPr lang="fr-FR" smtClean="0"/>
              <a:t>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230342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6447831-3E4C-4F5F-97F2-7AE2C6DE06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081" y="287759"/>
            <a:ext cx="10206744" cy="625683"/>
          </a:xfrm>
        </p:spPr>
        <p:txBody>
          <a:bodyPr>
            <a:normAutofit fontScale="90000"/>
          </a:bodyPr>
          <a:lstStyle/>
          <a:p>
            <a:r>
              <a:rPr lang="fr-FR" dirty="0">
                <a:solidFill>
                  <a:schemeClr val="accent1"/>
                </a:solidFill>
              </a:rPr>
              <a:t>1. Introduction</a:t>
            </a:r>
          </a:p>
        </p:txBody>
      </p:sp>
      <p:sp>
        <p:nvSpPr>
          <p:cNvPr id="15" name="Espace réservé du contenu 14">
            <a:extLst>
              <a:ext uri="{FF2B5EF4-FFF2-40B4-BE49-F238E27FC236}">
                <a16:creationId xmlns:a16="http://schemas.microsoft.com/office/drawing/2014/main" id="{449F4732-4745-4B60-BDC8-8E37979C92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8542" y="1381919"/>
            <a:ext cx="11101552" cy="3498850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Projet : Challenge </a:t>
            </a:r>
            <a:r>
              <a:rPr lang="fr-FR" dirty="0" err="1"/>
              <a:t>Rakuten</a:t>
            </a:r>
            <a:r>
              <a:rPr lang="fr-FR" dirty="0"/>
              <a:t> France Multimodal Product Data Classification </a:t>
            </a:r>
          </a:p>
          <a:p>
            <a:endParaRPr lang="fr-FR" dirty="0"/>
          </a:p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Objectif : classification des articles à partir des informations textuelles et de l’image associées</a:t>
            </a:r>
          </a:p>
          <a:p>
            <a:endParaRPr lang="fr-FR" dirty="0"/>
          </a:p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Technique : </a:t>
            </a:r>
            <a:r>
              <a:rPr lang="fr-FR" dirty="0" err="1"/>
              <a:t>Deep</a:t>
            </a:r>
            <a:r>
              <a:rPr lang="fr-FR" dirty="0"/>
              <a:t> Learning (Natural </a:t>
            </a:r>
            <a:r>
              <a:rPr lang="fr-FR" dirty="0" err="1"/>
              <a:t>Language</a:t>
            </a:r>
            <a:r>
              <a:rPr lang="fr-FR" dirty="0"/>
              <a:t> </a:t>
            </a:r>
            <a:r>
              <a:rPr lang="fr-FR" dirty="0" err="1"/>
              <a:t>Processing</a:t>
            </a:r>
            <a:r>
              <a:rPr lang="fr-FR" dirty="0"/>
              <a:t> ,Computer Vision)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F0FB88-1CA6-40D7-B863-7B6F647BA210}"/>
              </a:ext>
            </a:extLst>
          </p:cNvPr>
          <p:cNvSpPr/>
          <p:nvPr/>
        </p:nvSpPr>
        <p:spPr>
          <a:xfrm>
            <a:off x="0" y="0"/>
            <a:ext cx="656948" cy="6858000"/>
          </a:xfrm>
          <a:prstGeom prst="rect">
            <a:avLst/>
          </a:prstGeom>
          <a:solidFill>
            <a:srgbClr val="BF0000"/>
          </a:solidFill>
          <a:ln>
            <a:solidFill>
              <a:srgbClr val="B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248B2981-B608-A84E-BCF5-F1D66ED20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C184D-A9C8-403A-B567-FA71142BB74B}" type="slidenum">
              <a:rPr lang="fr-FR" smtClean="0"/>
              <a:t>3</a:t>
            </a:fld>
            <a:endParaRPr lang="fr-FR"/>
          </a:p>
        </p:txBody>
      </p:sp>
      <p:pic>
        <p:nvPicPr>
          <p:cNvPr id="2062" name="Picture 14" descr="Two color computer vision icon from general-1 Vector Image">
            <a:extLst>
              <a:ext uri="{FF2B5EF4-FFF2-40B4-BE49-F238E27FC236}">
                <a16:creationId xmlns:a16="http://schemas.microsoft.com/office/drawing/2014/main" id="{F1F0AC17-0C7E-4301-937D-AD70B0ABC38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309" r="281" b="18607"/>
          <a:stretch/>
        </p:blipFill>
        <p:spPr bwMode="auto">
          <a:xfrm>
            <a:off x="2988859" y="4751833"/>
            <a:ext cx="3357350" cy="1787079"/>
          </a:xfrm>
          <a:prstGeom prst="rect">
            <a:avLst/>
          </a:prstGeom>
          <a:noFill/>
          <a:ln w="127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EC8CEF0B-C655-4247-A815-F362D92416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9318" y="4751833"/>
            <a:ext cx="3488688" cy="1787079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369384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E7460C5-0C73-4470-864C-EDE78DB28A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0974" y="1639219"/>
            <a:ext cx="4354579" cy="4717131"/>
          </a:xfrm>
        </p:spPr>
        <p:txBody>
          <a:bodyPr>
            <a:normAutofit fontScale="70000" lnSpcReduction="20000"/>
          </a:bodyPr>
          <a:lstStyle/>
          <a:p>
            <a:r>
              <a:rPr lang="fr-FR" dirty="0"/>
              <a:t>27 variables cibles (nombre de catégories de produits)</a:t>
            </a:r>
          </a:p>
          <a:p>
            <a:endParaRPr lang="fr-FR" dirty="0"/>
          </a:p>
          <a:p>
            <a:r>
              <a:rPr lang="fr-FR" dirty="0"/>
              <a:t>Aucun doublon</a:t>
            </a:r>
          </a:p>
          <a:p>
            <a:endParaRPr lang="fr-FR" dirty="0"/>
          </a:p>
          <a:p>
            <a:r>
              <a:rPr lang="fr-FR" dirty="0"/>
              <a:t>Codes </a:t>
            </a:r>
            <a:r>
              <a:rPr lang="fr-FR" i="1" dirty="0" err="1"/>
              <a:t>productid</a:t>
            </a:r>
            <a:r>
              <a:rPr lang="fr-FR" i="1" dirty="0"/>
              <a:t> &amp; </a:t>
            </a:r>
            <a:r>
              <a:rPr lang="fr-FR" i="1" dirty="0" err="1"/>
              <a:t>imageid</a:t>
            </a:r>
            <a:r>
              <a:rPr lang="fr-FR" dirty="0"/>
              <a:t> unique par article</a:t>
            </a:r>
          </a:p>
          <a:p>
            <a:endParaRPr lang="fr-FR" dirty="0"/>
          </a:p>
          <a:p>
            <a:r>
              <a:rPr lang="fr-FR" i="1" dirty="0"/>
              <a:t>Champ description contient </a:t>
            </a:r>
            <a:r>
              <a:rPr lang="fr-FR" dirty="0"/>
              <a:t>35,09% de NAN</a:t>
            </a:r>
          </a:p>
          <a:p>
            <a:endParaRPr lang="fr-FR" dirty="0"/>
          </a:p>
          <a:p>
            <a:r>
              <a:rPr lang="fr-FR" dirty="0"/>
              <a:t>Champ de désignation : moyenne 11 mots par observation (50 Mo)</a:t>
            </a:r>
            <a:br>
              <a:rPr lang="fr-FR" dirty="0"/>
            </a:br>
            <a:endParaRPr lang="fr-FR" dirty="0"/>
          </a:p>
          <a:p>
            <a:r>
              <a:rPr lang="fr-FR" dirty="0"/>
              <a:t>Images:  couleur, 500x500 pixels, encodées au format JPG (2,5 Go </a:t>
            </a:r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CADADEA-D65D-40B2-AD66-224637FF60A6}"/>
              </a:ext>
            </a:extLst>
          </p:cNvPr>
          <p:cNvSpPr/>
          <p:nvPr/>
        </p:nvSpPr>
        <p:spPr>
          <a:xfrm>
            <a:off x="0" y="0"/>
            <a:ext cx="656948" cy="6858000"/>
          </a:xfrm>
          <a:prstGeom prst="rect">
            <a:avLst/>
          </a:prstGeom>
          <a:solidFill>
            <a:srgbClr val="40E4BE"/>
          </a:solidFill>
          <a:ln>
            <a:solidFill>
              <a:srgbClr val="40E4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9A76AA9C-12ED-554F-949E-E2E03AB166CA}"/>
              </a:ext>
            </a:extLst>
          </p:cNvPr>
          <p:cNvSpPr txBox="1">
            <a:spLocks/>
          </p:cNvSpPr>
          <p:nvPr/>
        </p:nvSpPr>
        <p:spPr>
          <a:xfrm>
            <a:off x="908929" y="394323"/>
            <a:ext cx="10206744" cy="6256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accent1"/>
                </a:solidFill>
              </a:rPr>
              <a:t>2. Présentation des données</a:t>
            </a:r>
            <a:endParaRPr lang="fr-FR" dirty="0">
              <a:solidFill>
                <a:schemeClr val="accent1"/>
              </a:solidFill>
              <a:latin typeface="Calibri "/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D583DA37-4469-8243-B727-3CBC5D2DC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C184D-A9C8-403A-B567-FA71142BB74B}" type="slidenum">
              <a:rPr lang="fr-FR" smtClean="0"/>
              <a:t>4</a:t>
            </a:fld>
            <a:endParaRPr lang="fr-FR"/>
          </a:p>
        </p:txBody>
      </p:sp>
      <p:grpSp>
        <p:nvGrpSpPr>
          <p:cNvPr id="30" name="Groupe 29">
            <a:extLst>
              <a:ext uri="{FF2B5EF4-FFF2-40B4-BE49-F238E27FC236}">
                <a16:creationId xmlns:a16="http://schemas.microsoft.com/office/drawing/2014/main" id="{B1B644B6-A061-4B55-AB7C-FE295F8A33AC}"/>
              </a:ext>
            </a:extLst>
          </p:cNvPr>
          <p:cNvGrpSpPr/>
          <p:nvPr/>
        </p:nvGrpSpPr>
        <p:grpSpPr>
          <a:xfrm>
            <a:off x="5411795" y="2303521"/>
            <a:ext cx="6673922" cy="2666943"/>
            <a:chOff x="5249870" y="3770371"/>
            <a:chExt cx="6673922" cy="2666943"/>
          </a:xfrm>
        </p:grpSpPr>
        <p:sp>
          <p:nvSpPr>
            <p:cNvPr id="23" name="ZoneTexte 22">
              <a:extLst>
                <a:ext uri="{FF2B5EF4-FFF2-40B4-BE49-F238E27FC236}">
                  <a16:creationId xmlns:a16="http://schemas.microsoft.com/office/drawing/2014/main" id="{82DBB812-E1B2-4564-824D-7C929CAEE9CA}"/>
                </a:ext>
              </a:extLst>
            </p:cNvPr>
            <p:cNvSpPr txBox="1"/>
            <p:nvPr/>
          </p:nvSpPr>
          <p:spPr>
            <a:xfrm>
              <a:off x="7875443" y="5916645"/>
              <a:ext cx="172744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fr-FR" b="1" dirty="0">
                  <a:solidFill>
                    <a:srgbClr val="C00000"/>
                  </a:solidFill>
                </a:rPr>
                <a:t>84916 lignes</a:t>
              </a:r>
            </a:p>
          </p:txBody>
        </p:sp>
        <p:grpSp>
          <p:nvGrpSpPr>
            <p:cNvPr id="29" name="Groupe 28">
              <a:extLst>
                <a:ext uri="{FF2B5EF4-FFF2-40B4-BE49-F238E27FC236}">
                  <a16:creationId xmlns:a16="http://schemas.microsoft.com/office/drawing/2014/main" id="{943F650C-8983-4B44-90A1-13351C6E6BC2}"/>
                </a:ext>
              </a:extLst>
            </p:cNvPr>
            <p:cNvGrpSpPr/>
            <p:nvPr/>
          </p:nvGrpSpPr>
          <p:grpSpPr>
            <a:xfrm>
              <a:off x="5249870" y="3770371"/>
              <a:ext cx="6673922" cy="2666943"/>
              <a:chOff x="5365893" y="2351146"/>
              <a:chExt cx="6673922" cy="2666943"/>
            </a:xfrm>
          </p:grpSpPr>
          <p:grpSp>
            <p:nvGrpSpPr>
              <p:cNvPr id="26" name="Groupe 25">
                <a:extLst>
                  <a:ext uri="{FF2B5EF4-FFF2-40B4-BE49-F238E27FC236}">
                    <a16:creationId xmlns:a16="http://schemas.microsoft.com/office/drawing/2014/main" id="{07D95ECE-E838-48E9-9D50-EA7F5F1B6466}"/>
                  </a:ext>
                </a:extLst>
              </p:cNvPr>
              <p:cNvGrpSpPr/>
              <p:nvPr/>
            </p:nvGrpSpPr>
            <p:grpSpPr>
              <a:xfrm>
                <a:off x="5365893" y="2356047"/>
                <a:ext cx="6489413" cy="2662042"/>
                <a:chOff x="5569236" y="1841770"/>
                <a:chExt cx="6489413" cy="2662042"/>
              </a:xfrm>
            </p:grpSpPr>
            <p:grpSp>
              <p:nvGrpSpPr>
                <p:cNvPr id="7" name="Groupe 6">
                  <a:extLst>
                    <a:ext uri="{FF2B5EF4-FFF2-40B4-BE49-F238E27FC236}">
                      <a16:creationId xmlns:a16="http://schemas.microsoft.com/office/drawing/2014/main" id="{F3561EA6-AE91-4BF4-9793-D35B036CFB32}"/>
                    </a:ext>
                  </a:extLst>
                </p:cNvPr>
                <p:cNvGrpSpPr/>
                <p:nvPr/>
              </p:nvGrpSpPr>
              <p:grpSpPr>
                <a:xfrm>
                  <a:off x="5856143" y="1841770"/>
                  <a:ext cx="6100622" cy="2662042"/>
                  <a:chOff x="-603808" y="350972"/>
                  <a:chExt cx="7756251" cy="1682538"/>
                </a:xfrm>
              </p:grpSpPr>
              <p:grpSp>
                <p:nvGrpSpPr>
                  <p:cNvPr id="10" name="Groupe 9">
                    <a:extLst>
                      <a:ext uri="{FF2B5EF4-FFF2-40B4-BE49-F238E27FC236}">
                        <a16:creationId xmlns:a16="http://schemas.microsoft.com/office/drawing/2014/main" id="{6333CFFA-BA13-4625-9087-8EFF46BE3760}"/>
                      </a:ext>
                    </a:extLst>
                  </p:cNvPr>
                  <p:cNvGrpSpPr/>
                  <p:nvPr/>
                </p:nvGrpSpPr>
                <p:grpSpPr>
                  <a:xfrm>
                    <a:off x="-603808" y="350972"/>
                    <a:ext cx="7756251" cy="363630"/>
                    <a:chOff x="-1309928" y="450032"/>
                    <a:chExt cx="7756251" cy="363630"/>
                  </a:xfrm>
                </p:grpSpPr>
                <p:sp>
                  <p:nvSpPr>
                    <p:cNvPr id="17" name="Zone de texte 2">
                      <a:extLst>
                        <a:ext uri="{FF2B5EF4-FFF2-40B4-BE49-F238E27FC236}">
                          <a16:creationId xmlns:a16="http://schemas.microsoft.com/office/drawing/2014/main" id="{C8C1191E-9A21-44CF-A747-4C745010300A}"/>
                        </a:ext>
                      </a:extLst>
                    </p:cNvPr>
                    <p:cNvSpPr txBox="1">
                      <a:spLocks noChangeArrowheads="1"/>
                    </p:cNvSpPr>
                    <p:nvPr/>
                  </p:nvSpPr>
                  <p:spPr bwMode="auto">
                    <a:xfrm>
                      <a:off x="46726" y="455637"/>
                      <a:ext cx="2400980" cy="265729"/>
                    </a:xfrm>
                    <a:prstGeom prst="rect">
                      <a:avLst/>
                    </a:prstGeom>
                    <a:noFill/>
                    <a:ln w="9525">
                      <a:noFill/>
                      <a:miter lim="800000"/>
                      <a:headEnd/>
                      <a:tailEnd/>
                    </a:ln>
                  </p:spPr>
                  <p:txBody>
                    <a:bodyPr rot="0" vert="horz" wrap="square" lIns="91440" tIns="45720" rIns="91440" bIns="45720" anchor="t" anchorCtr="0">
                      <a:noAutofit/>
                    </a:bodyPr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>
                        <a:lnSpc>
                          <a:spcPct val="120000"/>
                        </a:lnSpc>
                        <a:spcAft>
                          <a:spcPts val="1000"/>
                        </a:spcAft>
                      </a:pPr>
                      <a:r>
                        <a:rPr lang="fr-FR" sz="1600" b="1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Données textes </a:t>
                      </a:r>
                      <a:endParaRPr lang="fr-FR" sz="1600" dirty="0">
                        <a:solidFill>
                          <a:srgbClr val="C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p:txBody>
                </p:sp>
                <p:grpSp>
                  <p:nvGrpSpPr>
                    <p:cNvPr id="18" name="Groupe 17">
                      <a:extLst>
                        <a:ext uri="{FF2B5EF4-FFF2-40B4-BE49-F238E27FC236}">
                          <a16:creationId xmlns:a16="http://schemas.microsoft.com/office/drawing/2014/main" id="{A1E74D2A-CF11-4B46-BB67-418E829F2F5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1309928" y="450032"/>
                      <a:ext cx="7756251" cy="363630"/>
                      <a:chOff x="-1309928" y="373832"/>
                      <a:chExt cx="7756251" cy="363630"/>
                    </a:xfrm>
                  </p:grpSpPr>
                  <p:sp>
                    <p:nvSpPr>
                      <p:cNvPr id="19" name="Zone de texte 2">
                        <a:extLst>
                          <a:ext uri="{FF2B5EF4-FFF2-40B4-BE49-F238E27FC236}">
                            <a16:creationId xmlns:a16="http://schemas.microsoft.com/office/drawing/2014/main" id="{1E0188EE-3A3E-4317-9EC5-CE3136FC0406}"/>
                          </a:ext>
                        </a:extLst>
                      </p:cNvPr>
                      <p:cNvSpPr txBox="1">
                        <a:spLocks noChangeArrowheads="1"/>
                      </p:cNvSpPr>
                      <p:nvPr/>
                    </p:nvSpPr>
                    <p:spPr bwMode="auto">
                      <a:xfrm>
                        <a:off x="3455163" y="373832"/>
                        <a:ext cx="2991160" cy="363629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  <a:miter lim="800000"/>
                        <a:headEnd/>
                        <a:tailEnd/>
                      </a:ln>
                    </p:spPr>
                    <p:txBody>
                      <a:bodyPr rot="0" vert="horz" wrap="square" lIns="91440" tIns="45720" rIns="91440" bIns="45720" anchor="t" anchorCtr="0">
                        <a:noAutofit/>
                      </a:bodyPr>
                      <a:lstStyle>
                        <a:defPPr>
                          <a:defRPr lang="en-US"/>
                        </a:defPPr>
                        <a:lvl1pPr marL="0" algn="l" defTabSz="914400" rtl="0" eaLnBrk="1" latinLnBrk="0" hangingPunct="1">
                          <a:defRPr sz="1800" kern="120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defRPr>
                        </a:lvl1pPr>
                        <a:lvl2pPr marL="457200" algn="l" defTabSz="914400" rtl="0" eaLnBrk="1" latinLnBrk="0" hangingPunct="1">
                          <a:defRPr sz="1800" kern="120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defRPr>
                        </a:lvl2pPr>
                        <a:lvl3pPr marL="914400" algn="l" defTabSz="914400" rtl="0" eaLnBrk="1" latinLnBrk="0" hangingPunct="1">
                          <a:defRPr sz="1800" kern="120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defRPr>
                        </a:lvl3pPr>
                        <a:lvl4pPr marL="1371600" algn="l" defTabSz="914400" rtl="0" eaLnBrk="1" latinLnBrk="0" hangingPunct="1">
                          <a:defRPr sz="1800" kern="120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defRPr>
                        </a:lvl4pPr>
                        <a:lvl5pPr marL="1828800" algn="l" defTabSz="914400" rtl="0" eaLnBrk="1" latinLnBrk="0" hangingPunct="1">
                          <a:defRPr sz="1800" kern="120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defRPr>
                        </a:lvl5pPr>
                        <a:lvl6pPr marL="2286000" algn="l" defTabSz="914400" rtl="0" eaLnBrk="1" latinLnBrk="0" hangingPunct="1">
                          <a:defRPr sz="1800" kern="120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defRPr>
                        </a:lvl6pPr>
                        <a:lvl7pPr marL="2743200" algn="l" defTabSz="914400" rtl="0" eaLnBrk="1" latinLnBrk="0" hangingPunct="1">
                          <a:defRPr sz="1800" kern="120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defRPr>
                        </a:lvl7pPr>
                        <a:lvl8pPr marL="3200400" algn="l" defTabSz="914400" rtl="0" eaLnBrk="1" latinLnBrk="0" hangingPunct="1">
                          <a:defRPr sz="1800" kern="120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defRPr>
                        </a:lvl8pPr>
                        <a:lvl9pPr marL="3657600" algn="l" defTabSz="914400" rtl="0" eaLnBrk="1" latinLnBrk="0" hangingPunct="1">
                          <a:defRPr sz="1800" kern="120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defRPr>
                        </a:lvl9pPr>
                      </a:lstStyle>
                      <a:p>
                        <a:pPr>
                          <a:lnSpc>
                            <a:spcPct val="120000"/>
                          </a:lnSpc>
                          <a:spcAft>
                            <a:spcPts val="1000"/>
                          </a:spcAft>
                        </a:pPr>
                        <a:r>
                          <a:rPr lang="fr-FR" sz="1600" b="1" dirty="0">
                            <a:solidFill>
                              <a:srgbClr val="C00000"/>
                            </a:solidFill>
                            <a:latin typeface="Calibri" panose="020F0502020204030204" pitchFamily="34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a:t>Id fichiers images</a:t>
                        </a:r>
                        <a:endParaRPr lang="fr-FR" sz="1600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endParaRPr>
                      </a:p>
                    </p:txBody>
                  </p:sp>
                  <p:grpSp>
                    <p:nvGrpSpPr>
                      <p:cNvPr id="20" name="Groupe 19">
                        <a:extLst>
                          <a:ext uri="{FF2B5EF4-FFF2-40B4-BE49-F238E27FC236}">
                            <a16:creationId xmlns:a16="http://schemas.microsoft.com/office/drawing/2014/main" id="{FF00A30A-EDB3-4B97-BE5A-1DBD25067CB8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-1309928" y="638760"/>
                        <a:ext cx="6739557" cy="98702"/>
                        <a:chOff x="-1309968" y="379680"/>
                        <a:chExt cx="6739763" cy="98702"/>
                      </a:xfrm>
                    </p:grpSpPr>
                    <p:sp>
                      <p:nvSpPr>
                        <p:cNvPr id="21" name="Accolade fermante 20">
                          <a:extLst>
                            <a:ext uri="{FF2B5EF4-FFF2-40B4-BE49-F238E27FC236}">
                              <a16:creationId xmlns:a16="http://schemas.microsoft.com/office/drawing/2014/main" id="{DD0D996E-D8F8-4B5D-A056-5FE31AF7745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6200000" flipV="1">
                          <a:off x="1023299" y="-1953587"/>
                          <a:ext cx="98702" cy="4765236"/>
                        </a:xfrm>
                        <a:prstGeom prst="rightBrace">
                          <a:avLst>
                            <a:gd name="adj1" fmla="val 120333"/>
                            <a:gd name="adj2" fmla="val 49995"/>
                          </a:avLst>
                        </a:prstGeom>
                        <a:ln w="12700">
                          <a:solidFill>
                            <a:srgbClr val="C00000"/>
                          </a:solidFill>
                        </a:ln>
                      </p:spPr>
                      <p:style>
                        <a:lnRef idx="2">
                          <a:schemeClr val="accent1"/>
                        </a:lnRef>
                        <a:fillRef idx="0">
                          <a:schemeClr val="accent1"/>
                        </a:fillRef>
                        <a:effectRef idx="1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  <p:txBody>
                        <a:bodyPr rot="0" spcFirstLastPara="0" vert="horz" wrap="square" lIns="91440" tIns="45720" rIns="91440" bIns="45720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>
                          <a:defPPr>
                            <a:defRPr lang="en-US"/>
                          </a:defPPr>
                          <a:lvl1pPr marL="0" algn="l" defTabSz="914400" rtl="0" eaLnBrk="1" latinLnBrk="0" hangingPunct="1">
                            <a:defRPr sz="1800" kern="120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defRPr>
                          </a:lvl1pPr>
                          <a:lvl2pPr marL="457200" algn="l" defTabSz="914400" rtl="0" eaLnBrk="1" latinLnBrk="0" hangingPunct="1">
                            <a:defRPr sz="1800" kern="120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defRPr>
                          </a:lvl2pPr>
                          <a:lvl3pPr marL="914400" algn="l" defTabSz="914400" rtl="0" eaLnBrk="1" latinLnBrk="0" hangingPunct="1">
                            <a:defRPr sz="1800" kern="120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defRPr>
                          </a:lvl3pPr>
                          <a:lvl4pPr marL="1371600" algn="l" defTabSz="914400" rtl="0" eaLnBrk="1" latinLnBrk="0" hangingPunct="1">
                            <a:defRPr sz="1800" kern="120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defRPr>
                          </a:lvl4pPr>
                          <a:lvl5pPr marL="1828800" algn="l" defTabSz="914400" rtl="0" eaLnBrk="1" latinLnBrk="0" hangingPunct="1">
                            <a:defRPr sz="1800" kern="120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defRPr>
                          </a:lvl5pPr>
                          <a:lvl6pPr marL="2286000" algn="l" defTabSz="914400" rtl="0" eaLnBrk="1" latinLnBrk="0" hangingPunct="1">
                            <a:defRPr sz="1800" kern="120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defRPr>
                          </a:lvl6pPr>
                          <a:lvl7pPr marL="2743200" algn="l" defTabSz="914400" rtl="0" eaLnBrk="1" latinLnBrk="0" hangingPunct="1">
                            <a:defRPr sz="1800" kern="120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defRPr>
                          </a:lvl7pPr>
                          <a:lvl8pPr marL="3200400" algn="l" defTabSz="914400" rtl="0" eaLnBrk="1" latinLnBrk="0" hangingPunct="1">
                            <a:defRPr sz="1800" kern="120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defRPr>
                          </a:lvl8pPr>
                          <a:lvl9pPr marL="3657600" algn="l" defTabSz="914400" rtl="0" eaLnBrk="1" latinLnBrk="0" hangingPunct="1">
                            <a:defRPr sz="1800" kern="120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defRPr>
                          </a:lvl9pPr>
                        </a:lstStyle>
                        <a:p>
                          <a:endParaRPr lang="fr-FR" sz="4000"/>
                        </a:p>
                      </p:txBody>
                    </p:sp>
                    <p:sp>
                      <p:nvSpPr>
                        <p:cNvPr id="22" name="Accolade fermante 21">
                          <a:extLst>
                            <a:ext uri="{FF2B5EF4-FFF2-40B4-BE49-F238E27FC236}">
                              <a16:creationId xmlns:a16="http://schemas.microsoft.com/office/drawing/2014/main" id="{76CFF452-C954-4D4D-8D0D-7AC36A4EDFA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6200000" flipV="1">
                          <a:off x="4466939" y="-484475"/>
                          <a:ext cx="98700" cy="1827012"/>
                        </a:xfrm>
                        <a:prstGeom prst="rightBrace">
                          <a:avLst>
                            <a:gd name="adj1" fmla="val 73625"/>
                            <a:gd name="adj2" fmla="val 49995"/>
                          </a:avLst>
                        </a:prstGeom>
                        <a:ln w="12700">
                          <a:solidFill>
                            <a:srgbClr val="C00000"/>
                          </a:solidFill>
                        </a:ln>
                      </p:spPr>
                      <p:style>
                        <a:lnRef idx="2">
                          <a:schemeClr val="accent1"/>
                        </a:lnRef>
                        <a:fillRef idx="0">
                          <a:schemeClr val="accent1"/>
                        </a:fillRef>
                        <a:effectRef idx="1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  <p:txBody>
                        <a:bodyPr rot="0" spcFirstLastPara="0" vert="horz" wrap="square" lIns="91440" tIns="45720" rIns="91440" bIns="45720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>
                          <a:defPPr>
                            <a:defRPr lang="en-US"/>
                          </a:defPPr>
                          <a:lvl1pPr marL="0" algn="l" defTabSz="914400" rtl="0" eaLnBrk="1" latinLnBrk="0" hangingPunct="1">
                            <a:defRPr sz="1800" kern="120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defRPr>
                          </a:lvl1pPr>
                          <a:lvl2pPr marL="457200" algn="l" defTabSz="914400" rtl="0" eaLnBrk="1" latinLnBrk="0" hangingPunct="1">
                            <a:defRPr sz="1800" kern="120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defRPr>
                          </a:lvl2pPr>
                          <a:lvl3pPr marL="914400" algn="l" defTabSz="914400" rtl="0" eaLnBrk="1" latinLnBrk="0" hangingPunct="1">
                            <a:defRPr sz="1800" kern="120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defRPr>
                          </a:lvl3pPr>
                          <a:lvl4pPr marL="1371600" algn="l" defTabSz="914400" rtl="0" eaLnBrk="1" latinLnBrk="0" hangingPunct="1">
                            <a:defRPr sz="1800" kern="120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defRPr>
                          </a:lvl4pPr>
                          <a:lvl5pPr marL="1828800" algn="l" defTabSz="914400" rtl="0" eaLnBrk="1" latinLnBrk="0" hangingPunct="1">
                            <a:defRPr sz="1800" kern="120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defRPr>
                          </a:lvl5pPr>
                          <a:lvl6pPr marL="2286000" algn="l" defTabSz="914400" rtl="0" eaLnBrk="1" latinLnBrk="0" hangingPunct="1">
                            <a:defRPr sz="1800" kern="120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defRPr>
                          </a:lvl6pPr>
                          <a:lvl7pPr marL="2743200" algn="l" defTabSz="914400" rtl="0" eaLnBrk="1" latinLnBrk="0" hangingPunct="1">
                            <a:defRPr sz="1800" kern="120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defRPr>
                          </a:lvl7pPr>
                          <a:lvl8pPr marL="3200400" algn="l" defTabSz="914400" rtl="0" eaLnBrk="1" latinLnBrk="0" hangingPunct="1">
                            <a:defRPr sz="1800" kern="120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defRPr>
                          </a:lvl8pPr>
                          <a:lvl9pPr marL="3657600" algn="l" defTabSz="914400" rtl="0" eaLnBrk="1" latinLnBrk="0" hangingPunct="1">
                            <a:defRPr sz="1800" kern="120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defRPr>
                          </a:lvl9pPr>
                        </a:lstStyle>
                        <a:p>
                          <a:endParaRPr lang="fr-FR" sz="4000"/>
                        </a:p>
                      </p:txBody>
                    </p:sp>
                  </p:grpSp>
                </p:grpSp>
              </p:grpSp>
              <p:sp>
                <p:nvSpPr>
                  <p:cNvPr id="15" name="Zone de texte 2">
                    <a:extLst>
                      <a:ext uri="{FF2B5EF4-FFF2-40B4-BE49-F238E27FC236}">
                        <a16:creationId xmlns:a16="http://schemas.microsoft.com/office/drawing/2014/main" id="{9A27967E-FBBD-4914-815A-9F8BBC4FC24E}"/>
                      </a:ext>
                    </a:extLst>
                  </p:cNvPr>
                  <p:cNvSpPr txBox="1">
                    <a:spLocks noChangeArrowheads="1"/>
                  </p:cNvSpPr>
                  <p:nvPr/>
                </p:nvSpPr>
                <p:spPr bwMode="auto">
                  <a:xfrm rot="16200000">
                    <a:off x="-693865" y="1356144"/>
                    <a:ext cx="1020585" cy="334147"/>
                  </a:xfrm>
                  <a:prstGeom prst="rect">
                    <a:avLst/>
                  </a:prstGeom>
                  <a:noFill/>
                  <a:ln w="9525">
                    <a:noFill/>
                    <a:miter lim="800000"/>
                    <a:headEnd/>
                    <a:tailEnd/>
                  </a:ln>
                </p:spPr>
                <p:txBody>
                  <a:bodyPr rot="0" vert="horz" wrap="square" lIns="91440" tIns="45720" rIns="91440" bIns="45720" anchor="t" anchorCtr="0">
                    <a:no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>
                      <a:lnSpc>
                        <a:spcPct val="120000"/>
                      </a:lnSpc>
                      <a:spcAft>
                        <a:spcPts val="1000"/>
                      </a:spcAft>
                    </a:pPr>
                    <a:endParaRPr lang="fr-FR" sz="2000" dirty="0">
                      <a:effectLst/>
                      <a:latin typeface="Calibri" panose="020F0502020204030204" pitchFamily="34" charset="0"/>
                      <a:ea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  <a:p>
                    <a:pPr algn="ctr">
                      <a:lnSpc>
                        <a:spcPct val="120000"/>
                      </a:lnSpc>
                      <a:spcAft>
                        <a:spcPts val="1000"/>
                      </a:spcAft>
                    </a:pPr>
                    <a:r>
                      <a:rPr lang="fr-FR" sz="2000" b="1" dirty="0">
                        <a:solidFill>
                          <a:srgbClr val="FFA6A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a:t> </a:t>
                    </a:r>
                    <a:endParaRPr lang="fr-FR" sz="2000" dirty="0">
                      <a:effectLst/>
                      <a:latin typeface="Calibri" panose="020F0502020204030204" pitchFamily="34" charset="0"/>
                      <a:ea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</p:grpSp>
            <p:pic>
              <p:nvPicPr>
                <p:cNvPr id="25" name="Image 24">
                  <a:extLst>
                    <a:ext uri="{FF2B5EF4-FFF2-40B4-BE49-F238E27FC236}">
                      <a16:creationId xmlns:a16="http://schemas.microsoft.com/office/drawing/2014/main" id="{8AC4FBE3-66BC-4577-9B8F-E0A4AD7A26E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569236" y="2585260"/>
                  <a:ext cx="6489413" cy="1335552"/>
                </a:xfrm>
                <a:prstGeom prst="rect">
                  <a:avLst/>
                </a:prstGeom>
                <a:ln w="12700">
                  <a:solidFill>
                    <a:srgbClr val="002060"/>
                  </a:solidFill>
                </a:ln>
              </p:spPr>
            </p:pic>
          </p:grpSp>
          <p:sp>
            <p:nvSpPr>
              <p:cNvPr id="27" name="Accolade fermante 26">
                <a:extLst>
                  <a:ext uri="{FF2B5EF4-FFF2-40B4-BE49-F238E27FC236}">
                    <a16:creationId xmlns:a16="http://schemas.microsoft.com/office/drawing/2014/main" id="{1CAC5D05-414D-441A-A404-A6A4FCD7A499}"/>
                  </a:ext>
                </a:extLst>
              </p:cNvPr>
              <p:cNvSpPr/>
              <p:nvPr/>
            </p:nvSpPr>
            <p:spPr>
              <a:xfrm rot="16200000" flipV="1">
                <a:off x="11329882" y="2515090"/>
                <a:ext cx="156164" cy="676385"/>
              </a:xfrm>
              <a:prstGeom prst="rightBrace">
                <a:avLst>
                  <a:gd name="adj1" fmla="val 73625"/>
                  <a:gd name="adj2" fmla="val 49995"/>
                </a:avLst>
              </a:prstGeom>
              <a:ln w="12700">
                <a:solidFill>
                  <a:srgbClr val="C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fr-FR" sz="4000"/>
              </a:p>
            </p:txBody>
          </p:sp>
          <p:sp>
            <p:nvSpPr>
              <p:cNvPr id="28" name="Zone de texte 2">
                <a:extLst>
                  <a:ext uri="{FF2B5EF4-FFF2-40B4-BE49-F238E27FC236}">
                    <a16:creationId xmlns:a16="http://schemas.microsoft.com/office/drawing/2014/main" id="{F0A9139B-75AE-49FF-9898-1DBC7E739A6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1125148" y="2351146"/>
                <a:ext cx="914667" cy="27689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rot="0" vert="horz" wrap="square" lIns="91440" tIns="45720" rIns="91440" bIns="45720" anchor="t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20000"/>
                  </a:lnSpc>
                  <a:spcAft>
                    <a:spcPts val="1000"/>
                  </a:spcAft>
                </a:pPr>
                <a:r>
                  <a:rPr lang="fr-FR" sz="1600" b="1" dirty="0">
                    <a:solidFill>
                      <a:srgbClr val="C00000"/>
                    </a:solidFill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Label</a:t>
                </a:r>
                <a:endParaRPr lang="fr-FR" sz="1600" dirty="0">
                  <a:solidFill>
                    <a:srgbClr val="C00000"/>
                  </a:solidFill>
                  <a:effectLst/>
                  <a:latin typeface="Calibri" panose="020F0502020204030204" pitchFamily="34" charset="0"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836456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6447831-3E4C-4F5F-97F2-7AE2C6DE06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628" y="266738"/>
            <a:ext cx="10206744" cy="625683"/>
          </a:xfrm>
        </p:spPr>
        <p:txBody>
          <a:bodyPr>
            <a:normAutofit fontScale="90000"/>
          </a:bodyPr>
          <a:lstStyle/>
          <a:p>
            <a:r>
              <a:rPr lang="fr-FR" dirty="0">
                <a:solidFill>
                  <a:schemeClr val="accent1"/>
                </a:solidFill>
              </a:rPr>
              <a:t>3. Pré traitement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F0FB88-1CA6-40D7-B863-7B6F647BA210}"/>
              </a:ext>
            </a:extLst>
          </p:cNvPr>
          <p:cNvSpPr/>
          <p:nvPr/>
        </p:nvSpPr>
        <p:spPr>
          <a:xfrm>
            <a:off x="0" y="0"/>
            <a:ext cx="656948" cy="6858000"/>
          </a:xfrm>
          <a:prstGeom prst="rect">
            <a:avLst/>
          </a:prstGeom>
          <a:solidFill>
            <a:srgbClr val="BF0000"/>
          </a:solidFill>
          <a:ln>
            <a:solidFill>
              <a:srgbClr val="B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0AE73CBC-2ABB-1047-9472-3D96A54297FE}"/>
              </a:ext>
            </a:extLst>
          </p:cNvPr>
          <p:cNvSpPr txBox="1">
            <a:spLocks/>
          </p:cNvSpPr>
          <p:nvPr/>
        </p:nvSpPr>
        <p:spPr>
          <a:xfrm>
            <a:off x="992628" y="892421"/>
            <a:ext cx="10206744" cy="6256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200" dirty="0">
                <a:solidFill>
                  <a:schemeClr val="accent1"/>
                </a:solidFill>
              </a:rPr>
              <a:t>a. Données textes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D4627D9B-DC06-954C-8201-9E7382072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C184D-A9C8-403A-B567-FA71142BB74B}" type="slidenum">
              <a:rPr lang="fr-FR" smtClean="0"/>
              <a:t>5</a:t>
            </a:fld>
            <a:endParaRPr lang="fr-FR"/>
          </a:p>
        </p:txBody>
      </p:sp>
      <p:graphicFrame>
        <p:nvGraphicFramePr>
          <p:cNvPr id="8" name="Tableau 8">
            <a:extLst>
              <a:ext uri="{FF2B5EF4-FFF2-40B4-BE49-F238E27FC236}">
                <a16:creationId xmlns:a16="http://schemas.microsoft.com/office/drawing/2014/main" id="{AA2BD790-3F8E-41EB-8BE9-D6F2AF4C04C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01797049"/>
              </p:ext>
            </p:extLst>
          </p:nvPr>
        </p:nvGraphicFramePr>
        <p:xfrm>
          <a:off x="1644316" y="2073653"/>
          <a:ext cx="8903368" cy="4241640"/>
        </p:xfrm>
        <a:graphic>
          <a:graphicData uri="http://schemas.openxmlformats.org/drawingml/2006/table">
            <a:tbl>
              <a:tblPr firstRow="1" bandRow="1">
                <a:tableStyleId>{74C1A8A3-306A-4EB7-A6B1-4F7E0EB9C5D6}</a:tableStyleId>
              </a:tblPr>
              <a:tblGrid>
                <a:gridCol w="4451684">
                  <a:extLst>
                    <a:ext uri="{9D8B030D-6E8A-4147-A177-3AD203B41FA5}">
                      <a16:colId xmlns:a16="http://schemas.microsoft.com/office/drawing/2014/main" val="3619276559"/>
                    </a:ext>
                  </a:extLst>
                </a:gridCol>
                <a:gridCol w="4451684">
                  <a:extLst>
                    <a:ext uri="{9D8B030D-6E8A-4147-A177-3AD203B41FA5}">
                      <a16:colId xmlns:a16="http://schemas.microsoft.com/office/drawing/2014/main" val="2834984837"/>
                    </a:ext>
                  </a:extLst>
                </a:gridCol>
              </a:tblGrid>
              <a:tr h="296653">
                <a:tc>
                  <a:txBody>
                    <a:bodyPr/>
                    <a:lstStyle/>
                    <a:p>
                      <a:r>
                        <a:rPr lang="fr-FR" dirty="0"/>
                        <a:t>Etape</a:t>
                      </a:r>
                    </a:p>
                  </a:txBody>
                  <a:tcPr>
                    <a:solidFill>
                      <a:srgbClr val="B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Résultat</a:t>
                      </a:r>
                    </a:p>
                  </a:txBody>
                  <a:tcPr>
                    <a:solidFill>
                      <a:srgbClr val="B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438216"/>
                  </a:ext>
                </a:extLst>
              </a:tr>
              <a:tr h="519144">
                <a:tc>
                  <a:txBody>
                    <a:bodyPr/>
                    <a:lstStyle/>
                    <a:p>
                      <a:r>
                        <a:rPr lang="fr-FR" dirty="0"/>
                        <a:t>Encodage html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&lt;p&gt;Ce robot de piscine d’un design innovant!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5064176"/>
                  </a:ext>
                </a:extLst>
              </a:tr>
              <a:tr h="519144">
                <a:tc>
                  <a:txBody>
                    <a:bodyPr/>
                    <a:lstStyle/>
                    <a:p>
                      <a:r>
                        <a:rPr lang="fr-FR" dirty="0"/>
                        <a:t>Suppression balise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Ce robot de piscine d’un design innovant!</a:t>
                      </a:r>
                    </a:p>
                    <a:p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6152594"/>
                  </a:ext>
                </a:extLst>
              </a:tr>
              <a:tr h="519144">
                <a:tc>
                  <a:txBody>
                    <a:bodyPr/>
                    <a:lstStyle/>
                    <a:p>
                      <a:r>
                        <a:rPr lang="fr-FR" dirty="0"/>
                        <a:t>Suppression ponctuation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/>
                        <a:t>Ce robot de piscine d’un design innovant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5571388"/>
                  </a:ext>
                </a:extLst>
              </a:tr>
              <a:tr h="519144">
                <a:tc>
                  <a:txBody>
                    <a:bodyPr/>
                    <a:lstStyle/>
                    <a:p>
                      <a:r>
                        <a:rPr lang="fr-FR" dirty="0"/>
                        <a:t>Minuscule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/>
                        <a:t>ce robot de piscine d’un design innovant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1682550"/>
                  </a:ext>
                </a:extLst>
              </a:tr>
              <a:tr h="519144">
                <a:tc>
                  <a:txBody>
                    <a:bodyPr/>
                    <a:lstStyle/>
                    <a:p>
                      <a:r>
                        <a:rPr lang="fr-FR" dirty="0" err="1"/>
                        <a:t>Stemming</a:t>
                      </a:r>
                      <a:r>
                        <a:rPr lang="fr-FR" dirty="0"/>
                        <a:t> et suppression </a:t>
                      </a:r>
                      <a:r>
                        <a:rPr lang="fr-FR" dirty="0" err="1"/>
                        <a:t>stopwords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robot </a:t>
                      </a:r>
                      <a:r>
                        <a:rPr lang="fr-FR" dirty="0" err="1"/>
                        <a:t>piscin</a:t>
                      </a:r>
                      <a:r>
                        <a:rPr lang="fr-FR" dirty="0"/>
                        <a:t> design </a:t>
                      </a:r>
                      <a:r>
                        <a:rPr lang="fr-FR" dirty="0" err="1"/>
                        <a:t>innov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6982034"/>
                  </a:ext>
                </a:extLst>
              </a:tr>
              <a:tr h="519144">
                <a:tc>
                  <a:txBody>
                    <a:bodyPr/>
                    <a:lstStyle/>
                    <a:p>
                      <a:r>
                        <a:rPr lang="fr-FR" dirty="0" err="1"/>
                        <a:t>Tokenizer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[186 , 4, 199 ,4488]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1444170"/>
                  </a:ext>
                </a:extLst>
              </a:tr>
              <a:tr h="519144">
                <a:tc>
                  <a:txBody>
                    <a:bodyPr/>
                    <a:lstStyle/>
                    <a:p>
                      <a:r>
                        <a:rPr lang="fr-FR" dirty="0" err="1"/>
                        <a:t>Padding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[186 , 4, 199 ,4488,0,0,0,0,0,0,0,0,0,0,0,0,0]</a:t>
                      </a:r>
                    </a:p>
                    <a:p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5187461"/>
                  </a:ext>
                </a:extLst>
              </a:tr>
            </a:tbl>
          </a:graphicData>
        </a:graphic>
      </p:graphicFrame>
      <p:sp>
        <p:nvSpPr>
          <p:cNvPr id="9" name="ZoneTexte 8">
            <a:extLst>
              <a:ext uri="{FF2B5EF4-FFF2-40B4-BE49-F238E27FC236}">
                <a16:creationId xmlns:a16="http://schemas.microsoft.com/office/drawing/2014/main" id="{03B5F60F-DE3B-4E34-AAE5-289E1BAAA120}"/>
              </a:ext>
            </a:extLst>
          </p:cNvPr>
          <p:cNvSpPr txBox="1"/>
          <p:nvPr/>
        </p:nvSpPr>
        <p:spPr>
          <a:xfrm>
            <a:off x="992628" y="1413490"/>
            <a:ext cx="99863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Exemple avec la désignation </a:t>
            </a:r>
            <a:r>
              <a:rPr lang="fr-FR" sz="2400" dirty="0"/>
              <a:t>: « &lt;p&gt;Ce robot de piscine d&amp;#39un design innovant! » </a:t>
            </a:r>
          </a:p>
        </p:txBody>
      </p:sp>
    </p:spTree>
    <p:extLst>
      <p:ext uri="{BB962C8B-B14F-4D97-AF65-F5344CB8AC3E}">
        <p14:creationId xmlns:p14="http://schemas.microsoft.com/office/powerpoint/2010/main" val="32149734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6447831-3E4C-4F5F-97F2-7AE2C6DE06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628" y="266738"/>
            <a:ext cx="10206744" cy="625683"/>
          </a:xfrm>
        </p:spPr>
        <p:txBody>
          <a:bodyPr>
            <a:normAutofit fontScale="90000"/>
          </a:bodyPr>
          <a:lstStyle/>
          <a:p>
            <a:r>
              <a:rPr lang="fr-FR" dirty="0">
                <a:solidFill>
                  <a:schemeClr val="accent1"/>
                </a:solidFill>
              </a:rPr>
              <a:t>3. Pré traitement</a:t>
            </a:r>
          </a:p>
        </p:txBody>
      </p:sp>
      <p:sp>
        <p:nvSpPr>
          <p:cNvPr id="15" name="Espace réservé du contenu 14">
            <a:extLst>
              <a:ext uri="{FF2B5EF4-FFF2-40B4-BE49-F238E27FC236}">
                <a16:creationId xmlns:a16="http://schemas.microsoft.com/office/drawing/2014/main" id="{449F4732-4745-4B60-BDC8-8E37979C92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0670"/>
            <a:ext cx="11101552" cy="4940592"/>
          </a:xfrm>
        </p:spPr>
        <p:txBody>
          <a:bodyPr>
            <a:normAutofit/>
          </a:bodyPr>
          <a:lstStyle/>
          <a:p>
            <a:pPr>
              <a:lnSpc>
                <a:spcPct val="70000"/>
              </a:lnSpc>
            </a:pPr>
            <a:r>
              <a:rPr lang="fr-FR" sz="2600" dirty="0"/>
              <a:t>Dispersion des images (même intra-classe)</a:t>
            </a:r>
          </a:p>
          <a:p>
            <a:pPr>
              <a:lnSpc>
                <a:spcPct val="70000"/>
              </a:lnSpc>
            </a:pPr>
            <a:endParaRPr lang="fr-FR" sz="2600" dirty="0"/>
          </a:p>
          <a:p>
            <a:pPr>
              <a:lnSpc>
                <a:spcPct val="70000"/>
              </a:lnSpc>
            </a:pPr>
            <a:endParaRPr lang="fr-FR" sz="2600" dirty="0"/>
          </a:p>
          <a:p>
            <a:pPr>
              <a:lnSpc>
                <a:spcPct val="70000"/>
              </a:lnSpc>
            </a:pPr>
            <a:endParaRPr lang="fr-FR" sz="2600" dirty="0"/>
          </a:p>
          <a:p>
            <a:pPr>
              <a:lnSpc>
                <a:spcPct val="70000"/>
              </a:lnSpc>
            </a:pPr>
            <a:endParaRPr lang="fr-FR" sz="2600" dirty="0"/>
          </a:p>
          <a:p>
            <a:pPr>
              <a:lnSpc>
                <a:spcPct val="70000"/>
              </a:lnSpc>
            </a:pPr>
            <a:endParaRPr lang="fr-FR" sz="2600" dirty="0"/>
          </a:p>
          <a:p>
            <a:pPr>
              <a:lnSpc>
                <a:spcPct val="70000"/>
              </a:lnSpc>
            </a:pPr>
            <a:endParaRPr lang="fr-FR" sz="2600" dirty="0"/>
          </a:p>
          <a:p>
            <a:pPr>
              <a:lnSpc>
                <a:spcPct val="70000"/>
              </a:lnSpc>
            </a:pPr>
            <a:endParaRPr lang="fr-FR" sz="2600" dirty="0"/>
          </a:p>
          <a:p>
            <a:pPr>
              <a:lnSpc>
                <a:spcPct val="70000"/>
              </a:lnSpc>
            </a:pPr>
            <a:r>
              <a:rPr lang="fr-FR" sz="2600" dirty="0"/>
              <a:t>ImageDataGenerator :</a:t>
            </a:r>
          </a:p>
          <a:p>
            <a:pPr lvl="1">
              <a:lnSpc>
                <a:spcPct val="70000"/>
              </a:lnSpc>
            </a:pPr>
            <a:r>
              <a:rPr lang="fr-FR" sz="2200" dirty="0"/>
              <a:t>Streaming par batches</a:t>
            </a:r>
          </a:p>
          <a:p>
            <a:pPr lvl="1">
              <a:lnSpc>
                <a:spcPct val="70000"/>
              </a:lnSpc>
            </a:pPr>
            <a:r>
              <a:rPr lang="fr-FR" sz="2200" dirty="0"/>
              <a:t>Data augmentation</a:t>
            </a:r>
          </a:p>
          <a:p>
            <a:pPr lvl="1">
              <a:lnSpc>
                <a:spcPct val="70000"/>
              </a:lnSpc>
            </a:pPr>
            <a:r>
              <a:rPr lang="fr-FR" sz="2200" dirty="0"/>
              <a:t>Redimensionnement (</a:t>
            </a:r>
            <a:r>
              <a:rPr lang="fr-FR" sz="2400" dirty="0"/>
              <a:t>en </a:t>
            </a:r>
            <a:r>
              <a:rPr lang="fr-FR" sz="2200" dirty="0"/>
              <a:t>256x256 pixels)</a:t>
            </a:r>
          </a:p>
          <a:p>
            <a:pPr lvl="1">
              <a:lnSpc>
                <a:spcPct val="70000"/>
              </a:lnSpc>
            </a:pPr>
            <a:r>
              <a:rPr lang="fr-FR" sz="2200" dirty="0"/>
              <a:t>Preprocessing</a:t>
            </a: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endParaRPr lang="fr-FR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F0FB88-1CA6-40D7-B863-7B6F647BA210}"/>
              </a:ext>
            </a:extLst>
          </p:cNvPr>
          <p:cNvSpPr/>
          <p:nvPr/>
        </p:nvSpPr>
        <p:spPr>
          <a:xfrm>
            <a:off x="0" y="0"/>
            <a:ext cx="656948" cy="6858000"/>
          </a:xfrm>
          <a:prstGeom prst="rect">
            <a:avLst/>
          </a:prstGeom>
          <a:solidFill>
            <a:srgbClr val="40E4BE"/>
          </a:solidFill>
          <a:ln>
            <a:solidFill>
              <a:srgbClr val="B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0AE73CBC-2ABB-1047-9472-3D96A54297FE}"/>
              </a:ext>
            </a:extLst>
          </p:cNvPr>
          <p:cNvSpPr txBox="1">
            <a:spLocks/>
          </p:cNvSpPr>
          <p:nvPr/>
        </p:nvSpPr>
        <p:spPr>
          <a:xfrm>
            <a:off x="992628" y="892421"/>
            <a:ext cx="10206744" cy="6256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200" dirty="0">
                <a:solidFill>
                  <a:schemeClr val="accent1"/>
                </a:solidFill>
              </a:rPr>
              <a:t>b. Données images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5EC3542D-0370-094A-84B2-657C8A401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C184D-A9C8-403A-B567-FA71142BB74B}" type="slidenum">
              <a:rPr lang="fr-FR" smtClean="0"/>
              <a:t>6</a:t>
            </a:fld>
            <a:endParaRPr lang="fr-FR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735B96A-599B-40D9-9240-47A0B272FC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2627" y="2143787"/>
            <a:ext cx="10570635" cy="2147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8852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CADADEA-D65D-40B2-AD66-224637FF60A6}"/>
              </a:ext>
            </a:extLst>
          </p:cNvPr>
          <p:cNvSpPr/>
          <p:nvPr/>
        </p:nvSpPr>
        <p:spPr>
          <a:xfrm>
            <a:off x="0" y="0"/>
            <a:ext cx="656948" cy="6858000"/>
          </a:xfrm>
          <a:prstGeom prst="rect">
            <a:avLst/>
          </a:prstGeom>
          <a:solidFill>
            <a:srgbClr val="BF0000"/>
          </a:solidFill>
          <a:ln>
            <a:solidFill>
              <a:srgbClr val="40E4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9A76AA9C-12ED-554F-949E-E2E03AB166CA}"/>
              </a:ext>
            </a:extLst>
          </p:cNvPr>
          <p:cNvSpPr txBox="1">
            <a:spLocks/>
          </p:cNvSpPr>
          <p:nvPr/>
        </p:nvSpPr>
        <p:spPr>
          <a:xfrm>
            <a:off x="918404" y="151125"/>
            <a:ext cx="10206744" cy="6256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accent1"/>
                </a:solidFill>
              </a:rPr>
              <a:t>4. Modèles et performances</a:t>
            </a:r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id="{1D329839-D7FA-5241-8241-F1331C789098}"/>
              </a:ext>
            </a:extLst>
          </p:cNvPr>
          <p:cNvSpPr txBox="1">
            <a:spLocks/>
          </p:cNvSpPr>
          <p:nvPr/>
        </p:nvSpPr>
        <p:spPr>
          <a:xfrm>
            <a:off x="918404" y="675533"/>
            <a:ext cx="10206744" cy="6256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200" dirty="0">
                <a:solidFill>
                  <a:schemeClr val="accent1"/>
                </a:solidFill>
              </a:rPr>
              <a:t>a. Images</a:t>
            </a:r>
          </a:p>
        </p:txBody>
      </p:sp>
      <p:pic>
        <p:nvPicPr>
          <p:cNvPr id="1025" name="Picture 1" descr="page17image7325520">
            <a:extLst>
              <a:ext uri="{FF2B5EF4-FFF2-40B4-BE49-F238E27FC236}">
                <a16:creationId xmlns:a16="http://schemas.microsoft.com/office/drawing/2014/main" id="{93A0D910-EBDB-F941-87C0-9B283B5A69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4233" y="675533"/>
            <a:ext cx="6407368" cy="5944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Espace réservé du contenu 14">
            <a:extLst>
              <a:ext uri="{FF2B5EF4-FFF2-40B4-BE49-F238E27FC236}">
                <a16:creationId xmlns:a16="http://schemas.microsoft.com/office/drawing/2014/main" id="{4993F536-6D07-3647-92B7-9E0E50CC2E3C}"/>
              </a:ext>
            </a:extLst>
          </p:cNvPr>
          <p:cNvSpPr txBox="1">
            <a:spLocks/>
          </p:cNvSpPr>
          <p:nvPr/>
        </p:nvSpPr>
        <p:spPr>
          <a:xfrm>
            <a:off x="876299" y="1530529"/>
            <a:ext cx="4336833" cy="465193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sz="2600" u="sng" dirty="0"/>
              <a:t>Choix du CNN pré-entraîné :</a:t>
            </a:r>
          </a:p>
          <a:p>
            <a:pPr marL="0" indent="0">
              <a:buNone/>
            </a:pPr>
            <a:r>
              <a:rPr lang="fr-FR" sz="2600" dirty="0"/>
              <a:t>1. Notoriété</a:t>
            </a:r>
          </a:p>
          <a:p>
            <a:pPr marL="0" indent="0">
              <a:buNone/>
            </a:pPr>
            <a:r>
              <a:rPr lang="fr-FR" sz="2600" dirty="0"/>
              <a:t>2. Complexité</a:t>
            </a:r>
          </a:p>
          <a:p>
            <a:pPr marL="0" indent="0">
              <a:buNone/>
            </a:pPr>
            <a:r>
              <a:rPr lang="fr-FR" sz="2600" dirty="0"/>
              <a:t>3. Performance</a:t>
            </a:r>
          </a:p>
          <a:p>
            <a:pPr marL="0" indent="0">
              <a:buNone/>
            </a:pPr>
            <a:endParaRPr lang="fr-FR" sz="2600" dirty="0"/>
          </a:p>
          <a:p>
            <a:pPr marL="0" indent="0">
              <a:buNone/>
            </a:pPr>
            <a:r>
              <a:rPr lang="fr-FR" sz="2600" u="sng" dirty="0"/>
              <a:t>Modèles retenus : </a:t>
            </a:r>
            <a:endParaRPr lang="fr-FR" sz="2600" dirty="0"/>
          </a:p>
          <a:p>
            <a:r>
              <a:rPr lang="fr-FR" sz="2600" dirty="0"/>
              <a:t>ResNet50 (2015) </a:t>
            </a:r>
          </a:p>
          <a:p>
            <a:r>
              <a:rPr lang="fr-FR" sz="2600" dirty="0"/>
              <a:t>Xception (2016) </a:t>
            </a:r>
          </a:p>
          <a:p>
            <a:r>
              <a:rPr lang="fr-FR" sz="2600" dirty="0"/>
              <a:t>VGG16 (2014)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Font typeface="Arial" panose="020B0604020202020204" pitchFamily="34" charset="0"/>
              <a:buNone/>
            </a:pPr>
            <a:endParaRPr lang="fr-FR" dirty="0"/>
          </a:p>
          <a:p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A47E039-D759-7649-9351-F209EC712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C184D-A9C8-403A-B567-FA71142BB74B}" type="slidenum">
              <a:rPr lang="fr-FR" smtClean="0"/>
              <a:t>7</a:t>
            </a:fld>
            <a:endParaRPr lang="fr-FR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F0E50ADB-00B0-4346-9923-018AE56909BA}"/>
              </a:ext>
            </a:extLst>
          </p:cNvPr>
          <p:cNvSpPr/>
          <p:nvPr/>
        </p:nvSpPr>
        <p:spPr>
          <a:xfrm>
            <a:off x="6715898" y="2288048"/>
            <a:ext cx="525944" cy="505952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DCE86D9-B7F3-4C61-8561-13060D5BE4CC}"/>
              </a:ext>
            </a:extLst>
          </p:cNvPr>
          <p:cNvSpPr/>
          <p:nvPr/>
        </p:nvSpPr>
        <p:spPr>
          <a:xfrm>
            <a:off x="7581900" y="1626712"/>
            <a:ext cx="368300" cy="397823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21506AB-FEFF-4546-9440-4E7E8E182D9B}"/>
              </a:ext>
            </a:extLst>
          </p:cNvPr>
          <p:cNvSpPr/>
          <p:nvPr/>
        </p:nvSpPr>
        <p:spPr>
          <a:xfrm>
            <a:off x="8790528" y="3030998"/>
            <a:ext cx="797971" cy="918702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794107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E7460C5-0C73-4470-864C-EDE78DB28A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2021"/>
            <a:ext cx="10515600" cy="521945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i="1" dirty="0"/>
              <a:t>Choix des hyperparamètres :</a:t>
            </a:r>
          </a:p>
          <a:p>
            <a:pPr marL="0" indent="0">
              <a:buNone/>
            </a:pPr>
            <a:endParaRPr lang="fr-FR" dirty="0"/>
          </a:p>
          <a:p>
            <a:r>
              <a:rPr lang="fr-FR" sz="2400" dirty="0"/>
              <a:t>Couches convolutives gelées</a:t>
            </a:r>
          </a:p>
          <a:p>
            <a:pPr marL="0" indent="0">
              <a:buNone/>
            </a:pPr>
            <a:endParaRPr lang="fr-FR" sz="2400" dirty="0"/>
          </a:p>
          <a:p>
            <a:r>
              <a:rPr lang="fr-FR" sz="2400" dirty="0"/>
              <a:t>Taux de Dropout </a:t>
            </a:r>
          </a:p>
          <a:p>
            <a:endParaRPr lang="fr-FR" sz="2400" dirty="0"/>
          </a:p>
          <a:p>
            <a:r>
              <a:rPr lang="fr-FR" sz="2400" dirty="0"/>
              <a:t>Fonction de perte</a:t>
            </a:r>
          </a:p>
          <a:p>
            <a:endParaRPr lang="fr-FR" sz="2400" dirty="0"/>
          </a:p>
          <a:p>
            <a:r>
              <a:rPr lang="fr-FR" sz="2400" dirty="0"/>
              <a:t>Optimiseur</a:t>
            </a:r>
          </a:p>
          <a:p>
            <a:endParaRPr lang="fr-FR" sz="2400" dirty="0"/>
          </a:p>
          <a:p>
            <a:r>
              <a:rPr lang="fr-FR" sz="2400" dirty="0"/>
              <a:t>Batch size et learning rate (LR)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B1748294-AE3B-C047-BD9D-7F070D372F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C184D-A9C8-403A-B567-FA71142BB74B}" type="slidenum">
              <a:rPr lang="fr-FR" smtClean="0"/>
              <a:t>8</a:t>
            </a:fld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3C2BF3F-976D-8749-B6F3-0B1BC87BA916}"/>
              </a:ext>
            </a:extLst>
          </p:cNvPr>
          <p:cNvSpPr/>
          <p:nvPr/>
        </p:nvSpPr>
        <p:spPr>
          <a:xfrm>
            <a:off x="0" y="0"/>
            <a:ext cx="656948" cy="6858000"/>
          </a:xfrm>
          <a:prstGeom prst="rect">
            <a:avLst/>
          </a:prstGeom>
          <a:solidFill>
            <a:srgbClr val="40E4BE"/>
          </a:solidFill>
          <a:ln>
            <a:solidFill>
              <a:srgbClr val="40E4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id="{DB60DEE8-0B83-5F48-9BDD-06D89EF6070A}"/>
              </a:ext>
            </a:extLst>
          </p:cNvPr>
          <p:cNvSpPr txBox="1">
            <a:spLocks/>
          </p:cNvSpPr>
          <p:nvPr/>
        </p:nvSpPr>
        <p:spPr>
          <a:xfrm>
            <a:off x="918404" y="151125"/>
            <a:ext cx="10206744" cy="6256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accent1"/>
                </a:solidFill>
              </a:rPr>
              <a:t>4. Modèles et performances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46EE8452-0137-5A45-9992-BDAE6AD75C7E}"/>
              </a:ext>
            </a:extLst>
          </p:cNvPr>
          <p:cNvSpPr txBox="1">
            <a:spLocks/>
          </p:cNvSpPr>
          <p:nvPr/>
        </p:nvSpPr>
        <p:spPr>
          <a:xfrm>
            <a:off x="918404" y="675533"/>
            <a:ext cx="10206744" cy="6256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200" dirty="0">
                <a:solidFill>
                  <a:schemeClr val="accent1"/>
                </a:solidFill>
              </a:rPr>
              <a:t>a. Images</a:t>
            </a:r>
          </a:p>
        </p:txBody>
      </p:sp>
    </p:spTree>
    <p:extLst>
      <p:ext uri="{BB962C8B-B14F-4D97-AF65-F5344CB8AC3E}">
        <p14:creationId xmlns:p14="http://schemas.microsoft.com/office/powerpoint/2010/main" val="19251182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CADADEA-D65D-40B2-AD66-224637FF60A6}"/>
              </a:ext>
            </a:extLst>
          </p:cNvPr>
          <p:cNvSpPr/>
          <p:nvPr/>
        </p:nvSpPr>
        <p:spPr>
          <a:xfrm>
            <a:off x="0" y="0"/>
            <a:ext cx="656948" cy="6858000"/>
          </a:xfrm>
          <a:prstGeom prst="rect">
            <a:avLst/>
          </a:prstGeom>
          <a:solidFill>
            <a:srgbClr val="BF0000"/>
          </a:solidFill>
          <a:ln>
            <a:solidFill>
              <a:srgbClr val="40E4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23CEE9B0-618E-6C42-AB44-CD0A83135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C184D-A9C8-403A-B567-FA71142BB74B}" type="slidenum">
              <a:rPr lang="fr-FR" smtClean="0"/>
              <a:t>9</a:t>
            </a:fld>
            <a:endParaRPr lang="fr-FR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140D49C7-8D59-4CE1-AFC8-A1116980A5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7549288"/>
              </p:ext>
            </p:extLst>
          </p:nvPr>
        </p:nvGraphicFramePr>
        <p:xfrm>
          <a:off x="918404" y="1825624"/>
          <a:ext cx="10922000" cy="418147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34668">
                  <a:extLst>
                    <a:ext uri="{9D8B030D-6E8A-4147-A177-3AD203B41FA5}">
                      <a16:colId xmlns:a16="http://schemas.microsoft.com/office/drawing/2014/main" val="3256433093"/>
                    </a:ext>
                  </a:extLst>
                </a:gridCol>
                <a:gridCol w="1719123">
                  <a:extLst>
                    <a:ext uri="{9D8B030D-6E8A-4147-A177-3AD203B41FA5}">
                      <a16:colId xmlns:a16="http://schemas.microsoft.com/office/drawing/2014/main" val="3567741125"/>
                    </a:ext>
                  </a:extLst>
                </a:gridCol>
                <a:gridCol w="834441">
                  <a:extLst>
                    <a:ext uri="{9D8B030D-6E8A-4147-A177-3AD203B41FA5}">
                      <a16:colId xmlns:a16="http://schemas.microsoft.com/office/drawing/2014/main" val="1672454717"/>
                    </a:ext>
                  </a:extLst>
                </a:gridCol>
                <a:gridCol w="821334">
                  <a:extLst>
                    <a:ext uri="{9D8B030D-6E8A-4147-A177-3AD203B41FA5}">
                      <a16:colId xmlns:a16="http://schemas.microsoft.com/office/drawing/2014/main" val="3176676769"/>
                    </a:ext>
                  </a:extLst>
                </a:gridCol>
                <a:gridCol w="862838">
                  <a:extLst>
                    <a:ext uri="{9D8B030D-6E8A-4147-A177-3AD203B41FA5}">
                      <a16:colId xmlns:a16="http://schemas.microsoft.com/office/drawing/2014/main" val="463792417"/>
                    </a:ext>
                  </a:extLst>
                </a:gridCol>
                <a:gridCol w="821334">
                  <a:extLst>
                    <a:ext uri="{9D8B030D-6E8A-4147-A177-3AD203B41FA5}">
                      <a16:colId xmlns:a16="http://schemas.microsoft.com/office/drawing/2014/main" val="3372900887"/>
                    </a:ext>
                  </a:extLst>
                </a:gridCol>
                <a:gridCol w="993903">
                  <a:extLst>
                    <a:ext uri="{9D8B030D-6E8A-4147-A177-3AD203B41FA5}">
                      <a16:colId xmlns:a16="http://schemas.microsoft.com/office/drawing/2014/main" val="1204967844"/>
                    </a:ext>
                  </a:extLst>
                </a:gridCol>
                <a:gridCol w="1044143">
                  <a:extLst>
                    <a:ext uri="{9D8B030D-6E8A-4147-A177-3AD203B41FA5}">
                      <a16:colId xmlns:a16="http://schemas.microsoft.com/office/drawing/2014/main" val="3414754327"/>
                    </a:ext>
                  </a:extLst>
                </a:gridCol>
                <a:gridCol w="1201420">
                  <a:extLst>
                    <a:ext uri="{9D8B030D-6E8A-4147-A177-3AD203B41FA5}">
                      <a16:colId xmlns:a16="http://schemas.microsoft.com/office/drawing/2014/main" val="469201114"/>
                    </a:ext>
                  </a:extLst>
                </a:gridCol>
                <a:gridCol w="1288796">
                  <a:extLst>
                    <a:ext uri="{9D8B030D-6E8A-4147-A177-3AD203B41FA5}">
                      <a16:colId xmlns:a16="http://schemas.microsoft.com/office/drawing/2014/main" val="2561907735"/>
                    </a:ext>
                  </a:extLst>
                </a:gridCol>
              </a:tblGrid>
              <a:tr h="759783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 dirty="0">
                          <a:effectLst/>
                        </a:rPr>
                        <a:t>CNN</a:t>
                      </a:r>
                    </a:p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 dirty="0">
                          <a:effectLst/>
                        </a:rPr>
                        <a:t>backbone</a:t>
                      </a:r>
                      <a:endParaRPr lang="fr-FR" sz="20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25400" marB="25400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 dirty="0" err="1">
                          <a:effectLst/>
                        </a:rPr>
                        <a:t>Hidden</a:t>
                      </a:r>
                      <a:endParaRPr lang="fr-FR" sz="2000" dirty="0">
                        <a:effectLst/>
                      </a:endParaRPr>
                    </a:p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 dirty="0" err="1">
                          <a:effectLst/>
                        </a:rPr>
                        <a:t>layers</a:t>
                      </a:r>
                      <a:endParaRPr lang="fr-FR" sz="20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25400" marB="25400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 dirty="0">
                          <a:effectLst/>
                        </a:rPr>
                        <a:t>Batch</a:t>
                      </a:r>
                    </a:p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 dirty="0">
                          <a:effectLst/>
                        </a:rPr>
                        <a:t>size</a:t>
                      </a:r>
                      <a:endParaRPr lang="fr-FR" sz="20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25400" marB="25400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 dirty="0">
                          <a:effectLst/>
                        </a:rPr>
                        <a:t>LR</a:t>
                      </a:r>
                      <a:endParaRPr lang="fr-FR" sz="20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25400" marB="25400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 dirty="0">
                          <a:effectLst/>
                        </a:rPr>
                        <a:t>Batch</a:t>
                      </a:r>
                    </a:p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 dirty="0" err="1">
                          <a:effectLst/>
                        </a:rPr>
                        <a:t>norm</a:t>
                      </a:r>
                      <a:r>
                        <a:rPr lang="fr-FR" sz="2000" dirty="0">
                          <a:effectLst/>
                        </a:rPr>
                        <a:t>.</a:t>
                      </a:r>
                      <a:endParaRPr lang="fr-FR" sz="20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25400" marB="25400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 dirty="0">
                          <a:effectLst/>
                        </a:rPr>
                        <a:t>Drop.</a:t>
                      </a:r>
                    </a:p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 dirty="0">
                          <a:effectLst/>
                        </a:rPr>
                        <a:t>rate</a:t>
                      </a:r>
                      <a:endParaRPr lang="fr-FR" sz="20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25400" marB="25400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 dirty="0" err="1">
                          <a:effectLst/>
                        </a:rPr>
                        <a:t>Epochs</a:t>
                      </a:r>
                      <a:endParaRPr lang="fr-FR" sz="20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25400" marB="25400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 dirty="0" err="1">
                          <a:effectLst/>
                        </a:rPr>
                        <a:t>Valid</a:t>
                      </a:r>
                      <a:r>
                        <a:rPr lang="fr-FR" sz="2000" dirty="0">
                          <a:effectLst/>
                        </a:rPr>
                        <a:t>.</a:t>
                      </a:r>
                    </a:p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 dirty="0">
                          <a:effectLst/>
                        </a:rPr>
                        <a:t>acc.</a:t>
                      </a:r>
                      <a:endParaRPr lang="fr-FR" sz="20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25400" marB="25400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 dirty="0" err="1">
                          <a:effectLst/>
                        </a:rPr>
                        <a:t>Valid</a:t>
                      </a:r>
                      <a:r>
                        <a:rPr lang="fr-FR" sz="2000" dirty="0">
                          <a:effectLst/>
                        </a:rPr>
                        <a:t>. F1</a:t>
                      </a:r>
                    </a:p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 dirty="0">
                          <a:effectLst/>
                        </a:rPr>
                        <a:t>macro</a:t>
                      </a:r>
                      <a:endParaRPr lang="fr-FR" sz="20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25400" marB="25400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 dirty="0" err="1">
                          <a:effectLst/>
                        </a:rPr>
                        <a:t>Valid</a:t>
                      </a:r>
                      <a:r>
                        <a:rPr lang="fr-FR" sz="2000" dirty="0">
                          <a:effectLst/>
                        </a:rPr>
                        <a:t>. F1</a:t>
                      </a:r>
                    </a:p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 dirty="0" err="1">
                          <a:effectLst/>
                        </a:rPr>
                        <a:t>weighted</a:t>
                      </a:r>
                      <a:endParaRPr lang="fr-FR" sz="20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25400" marB="25400"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8402212"/>
                  </a:ext>
                </a:extLst>
              </a:tr>
              <a:tr h="684338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 dirty="0">
                          <a:effectLst/>
                        </a:rPr>
                        <a:t>Resnet50</a:t>
                      </a:r>
                      <a:endParaRPr lang="fr-FR" sz="20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25400" marB="25400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 dirty="0">
                          <a:effectLst/>
                        </a:rPr>
                        <a:t>[512, 256]</a:t>
                      </a:r>
                      <a:endParaRPr lang="fr-FR" sz="20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 dirty="0">
                          <a:effectLst/>
                        </a:rPr>
                        <a:t>32</a:t>
                      </a:r>
                      <a:endParaRPr lang="fr-FR" sz="20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 dirty="0">
                          <a:effectLst/>
                        </a:rPr>
                        <a:t>0.001</a:t>
                      </a:r>
                      <a:endParaRPr lang="fr-FR" sz="20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 dirty="0">
                          <a:effectLst/>
                        </a:rPr>
                        <a:t>No</a:t>
                      </a:r>
                      <a:endParaRPr lang="fr-FR" sz="20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>
                          <a:effectLst/>
                        </a:rPr>
                        <a:t>0</a:t>
                      </a:r>
                      <a:endParaRPr lang="fr-FR" sz="20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>
                          <a:effectLst/>
                        </a:rPr>
                        <a:t>50</a:t>
                      </a:r>
                      <a:endParaRPr lang="fr-FR" sz="20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>
                          <a:effectLst/>
                        </a:rPr>
                        <a:t>45.00%</a:t>
                      </a:r>
                      <a:endParaRPr lang="fr-FR" sz="20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>
                          <a:effectLst/>
                        </a:rPr>
                        <a:t>42.00%</a:t>
                      </a:r>
                      <a:endParaRPr lang="fr-FR" sz="20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>
                          <a:effectLst/>
                        </a:rPr>
                        <a:t>46.00%</a:t>
                      </a:r>
                      <a:endParaRPr lang="fr-FR" sz="20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25400" marB="25400"/>
                </a:tc>
                <a:extLst>
                  <a:ext uri="{0D108BD9-81ED-4DB2-BD59-A6C34878D82A}">
                    <a16:rowId xmlns:a16="http://schemas.microsoft.com/office/drawing/2014/main" val="4163864766"/>
                  </a:ext>
                </a:extLst>
              </a:tr>
              <a:tr h="684338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 dirty="0">
                          <a:effectLst/>
                        </a:rPr>
                        <a:t>Resnet50</a:t>
                      </a:r>
                      <a:endParaRPr lang="fr-FR" sz="20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25400" marB="25400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>
                          <a:effectLst/>
                        </a:rPr>
                        <a:t>[512, 256]</a:t>
                      </a:r>
                      <a:endParaRPr lang="fr-FR" sz="20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 dirty="0">
                          <a:effectLst/>
                        </a:rPr>
                        <a:t>32</a:t>
                      </a:r>
                      <a:endParaRPr lang="fr-FR" sz="20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>
                          <a:effectLst/>
                        </a:rPr>
                        <a:t>0.010</a:t>
                      </a:r>
                      <a:endParaRPr lang="fr-FR" sz="20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 dirty="0">
                          <a:effectLst/>
                        </a:rPr>
                        <a:t>Yes</a:t>
                      </a:r>
                      <a:endParaRPr lang="fr-FR" sz="20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 dirty="0">
                          <a:effectLst/>
                        </a:rPr>
                        <a:t>0.2</a:t>
                      </a:r>
                      <a:endParaRPr lang="fr-FR" sz="20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>
                          <a:effectLst/>
                        </a:rPr>
                        <a:t>15</a:t>
                      </a:r>
                      <a:endParaRPr lang="fr-FR" sz="20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>
                          <a:effectLst/>
                        </a:rPr>
                        <a:t>54.00%</a:t>
                      </a:r>
                      <a:endParaRPr lang="fr-FR" sz="20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>
                          <a:effectLst/>
                        </a:rPr>
                        <a:t>50.00%</a:t>
                      </a:r>
                      <a:endParaRPr lang="fr-FR" sz="20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>
                          <a:effectLst/>
                        </a:rPr>
                        <a:t>55.00%</a:t>
                      </a:r>
                      <a:endParaRPr lang="fr-FR" sz="20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25400" marB="25400"/>
                </a:tc>
                <a:extLst>
                  <a:ext uri="{0D108BD9-81ED-4DB2-BD59-A6C34878D82A}">
                    <a16:rowId xmlns:a16="http://schemas.microsoft.com/office/drawing/2014/main" val="519165270"/>
                  </a:ext>
                </a:extLst>
              </a:tr>
              <a:tr h="684338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 dirty="0">
                          <a:effectLst/>
                        </a:rPr>
                        <a:t>VGG16</a:t>
                      </a:r>
                      <a:endParaRPr lang="fr-FR" sz="20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25400" marB="25400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>
                          <a:effectLst/>
                        </a:rPr>
                        <a:t>[256, 128]</a:t>
                      </a:r>
                      <a:endParaRPr lang="fr-FR" sz="20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>
                          <a:effectLst/>
                        </a:rPr>
                        <a:t>32</a:t>
                      </a:r>
                      <a:endParaRPr lang="fr-FR" sz="20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>
                          <a:effectLst/>
                        </a:rPr>
                        <a:t>0.001</a:t>
                      </a:r>
                      <a:endParaRPr lang="fr-FR" sz="20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>
                          <a:effectLst/>
                        </a:rPr>
                        <a:t>Yes</a:t>
                      </a:r>
                      <a:endParaRPr lang="fr-FR" sz="20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 dirty="0">
                          <a:effectLst/>
                        </a:rPr>
                        <a:t>0.2</a:t>
                      </a:r>
                      <a:endParaRPr lang="fr-FR" sz="20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 dirty="0">
                          <a:effectLst/>
                        </a:rPr>
                        <a:t>20</a:t>
                      </a:r>
                      <a:endParaRPr lang="fr-FR" sz="20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>
                          <a:effectLst/>
                        </a:rPr>
                        <a:t>49.00%</a:t>
                      </a:r>
                      <a:endParaRPr lang="fr-FR" sz="20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>
                          <a:effectLst/>
                        </a:rPr>
                        <a:t>45.00%</a:t>
                      </a:r>
                      <a:endParaRPr lang="fr-FR" sz="20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>
                          <a:effectLst/>
                        </a:rPr>
                        <a:t>50.00%</a:t>
                      </a:r>
                      <a:endParaRPr lang="fr-FR" sz="20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25400" marB="25400"/>
                </a:tc>
                <a:extLst>
                  <a:ext uri="{0D108BD9-81ED-4DB2-BD59-A6C34878D82A}">
                    <a16:rowId xmlns:a16="http://schemas.microsoft.com/office/drawing/2014/main" val="3804366523"/>
                  </a:ext>
                </a:extLst>
              </a:tr>
              <a:tr h="684338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 dirty="0">
                          <a:effectLst/>
                        </a:rPr>
                        <a:t>VGG16</a:t>
                      </a:r>
                      <a:endParaRPr lang="fr-FR" sz="20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25400" marB="25400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>
                          <a:effectLst/>
                        </a:rPr>
                        <a:t>[1024, 512]</a:t>
                      </a:r>
                      <a:endParaRPr lang="fr-FR" sz="20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>
                          <a:effectLst/>
                        </a:rPr>
                        <a:t>32</a:t>
                      </a:r>
                      <a:endParaRPr lang="fr-FR" sz="20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>
                          <a:effectLst/>
                        </a:rPr>
                        <a:t>0.001</a:t>
                      </a:r>
                      <a:endParaRPr lang="fr-FR" sz="20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>
                          <a:effectLst/>
                        </a:rPr>
                        <a:t>Yes</a:t>
                      </a:r>
                      <a:endParaRPr lang="fr-FR" sz="20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>
                          <a:effectLst/>
                        </a:rPr>
                        <a:t>0.2</a:t>
                      </a:r>
                      <a:endParaRPr lang="fr-FR" sz="20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 dirty="0">
                          <a:effectLst/>
                        </a:rPr>
                        <a:t>15</a:t>
                      </a:r>
                      <a:endParaRPr lang="fr-FR" sz="20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 dirty="0">
                          <a:effectLst/>
                        </a:rPr>
                        <a:t>52.00%</a:t>
                      </a:r>
                      <a:endParaRPr lang="fr-FR" sz="20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>
                          <a:effectLst/>
                        </a:rPr>
                        <a:t>48.00%</a:t>
                      </a:r>
                      <a:endParaRPr lang="fr-FR" sz="20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>
                          <a:effectLst/>
                        </a:rPr>
                        <a:t>53.00%</a:t>
                      </a:r>
                      <a:endParaRPr lang="fr-FR" sz="20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25400" marB="25400"/>
                </a:tc>
                <a:extLst>
                  <a:ext uri="{0D108BD9-81ED-4DB2-BD59-A6C34878D82A}">
                    <a16:rowId xmlns:a16="http://schemas.microsoft.com/office/drawing/2014/main" val="2442161907"/>
                  </a:ext>
                </a:extLst>
              </a:tr>
              <a:tr h="684338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 dirty="0" err="1">
                          <a:effectLst/>
                        </a:rPr>
                        <a:t>Xception</a:t>
                      </a:r>
                      <a:endParaRPr lang="fr-FR" sz="20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25400" marB="25400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>
                          <a:effectLst/>
                        </a:rPr>
                        <a:t>[2048, 1024]</a:t>
                      </a:r>
                      <a:endParaRPr lang="fr-FR" sz="20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>
                          <a:effectLst/>
                        </a:rPr>
                        <a:t>128</a:t>
                      </a:r>
                      <a:endParaRPr lang="fr-FR" sz="20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>
                          <a:effectLst/>
                        </a:rPr>
                        <a:t>0.001</a:t>
                      </a:r>
                      <a:endParaRPr lang="fr-FR" sz="20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>
                          <a:effectLst/>
                        </a:rPr>
                        <a:t>Yes</a:t>
                      </a:r>
                      <a:endParaRPr lang="fr-FR" sz="20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>
                          <a:effectLst/>
                        </a:rPr>
                        <a:t>0.375</a:t>
                      </a:r>
                      <a:endParaRPr lang="fr-FR" sz="20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>
                          <a:effectLst/>
                        </a:rPr>
                        <a:t>20</a:t>
                      </a:r>
                      <a:endParaRPr lang="fr-FR" sz="20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 dirty="0">
                          <a:effectLst/>
                        </a:rPr>
                        <a:t>53%</a:t>
                      </a:r>
                      <a:endParaRPr lang="fr-FR" sz="20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 dirty="0">
                          <a:effectLst/>
                        </a:rPr>
                        <a:t>49.00%</a:t>
                      </a:r>
                      <a:endParaRPr lang="fr-FR" sz="20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000" dirty="0">
                          <a:effectLst/>
                        </a:rPr>
                        <a:t>53.00%</a:t>
                      </a:r>
                      <a:endParaRPr lang="fr-FR" sz="20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25400" marB="25400"/>
                </a:tc>
                <a:extLst>
                  <a:ext uri="{0D108BD9-81ED-4DB2-BD59-A6C34878D82A}">
                    <a16:rowId xmlns:a16="http://schemas.microsoft.com/office/drawing/2014/main" val="3301394862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A3EEBE6E-36E0-4FD2-83A6-7F245E121A86}"/>
              </a:ext>
            </a:extLst>
          </p:cNvPr>
          <p:cNvSpPr txBox="1"/>
          <p:nvPr/>
        </p:nvSpPr>
        <p:spPr>
          <a:xfrm>
            <a:off x="4430783" y="1008829"/>
            <a:ext cx="45354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3200" dirty="0"/>
              <a:t>Choix du backbone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831EF9A1-A2C8-F842-9FAD-58C0E235AA89}"/>
              </a:ext>
            </a:extLst>
          </p:cNvPr>
          <p:cNvSpPr txBox="1">
            <a:spLocks/>
          </p:cNvSpPr>
          <p:nvPr/>
        </p:nvSpPr>
        <p:spPr>
          <a:xfrm>
            <a:off x="918404" y="151125"/>
            <a:ext cx="10206744" cy="6256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accent1"/>
                </a:solidFill>
              </a:rPr>
              <a:t>4. Modèles et performances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92A9B604-999E-E447-8C54-534B3E4BAFEC}"/>
              </a:ext>
            </a:extLst>
          </p:cNvPr>
          <p:cNvSpPr txBox="1">
            <a:spLocks/>
          </p:cNvSpPr>
          <p:nvPr/>
        </p:nvSpPr>
        <p:spPr>
          <a:xfrm>
            <a:off x="918404" y="675533"/>
            <a:ext cx="10206744" cy="6256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200" dirty="0">
                <a:solidFill>
                  <a:schemeClr val="accent1"/>
                </a:solidFill>
              </a:rPr>
              <a:t>a. Images</a:t>
            </a:r>
          </a:p>
        </p:txBody>
      </p:sp>
    </p:spTree>
    <p:extLst>
      <p:ext uri="{BB962C8B-B14F-4D97-AF65-F5344CB8AC3E}">
        <p14:creationId xmlns:p14="http://schemas.microsoft.com/office/powerpoint/2010/main" val="1939973612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456</TotalTime>
  <Words>946</Words>
  <Application>Microsoft Office PowerPoint</Application>
  <PresentationFormat>Widescreen</PresentationFormat>
  <Paragraphs>332</Paragraphs>
  <Slides>23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1" baseType="lpstr">
      <vt:lpstr>Arial</vt:lpstr>
      <vt:lpstr>Arial Black</vt:lpstr>
      <vt:lpstr>Calibri</vt:lpstr>
      <vt:lpstr>Calibri </vt:lpstr>
      <vt:lpstr>Calibri Light</vt:lpstr>
      <vt:lpstr>Times New Roman</vt:lpstr>
      <vt:lpstr>Wingdings</vt:lpstr>
      <vt:lpstr>Thème Office</vt:lpstr>
      <vt:lpstr>PowerPoint Presentation</vt:lpstr>
      <vt:lpstr>Plan</vt:lpstr>
      <vt:lpstr>1. Introduction</vt:lpstr>
      <vt:lpstr>PowerPoint Presentation</vt:lpstr>
      <vt:lpstr>3. Pré traitement</vt:lpstr>
      <vt:lpstr>3. Pré traitement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5. Conclusion projet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Nada Staouite</dc:creator>
  <cp:lastModifiedBy>Bastien Piquereau</cp:lastModifiedBy>
  <cp:revision>55</cp:revision>
  <dcterms:created xsi:type="dcterms:W3CDTF">2021-03-02T22:15:44Z</dcterms:created>
  <dcterms:modified xsi:type="dcterms:W3CDTF">2021-03-04T15:07:42Z</dcterms:modified>
</cp:coreProperties>
</file>

<file path=docProps/thumbnail.jpeg>
</file>